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0" d="100"/>
          <a:sy n="70" d="100"/>
        </p:scale>
        <p:origin x="61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E611-318E-4C10-BB93-27E380D89D6C}" type="datetimeFigureOut">
              <a:rPr lang="de-DE" smtClean="0"/>
              <a:t>20.04.2020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B5FDC-AE20-474F-B6E3-D4FA3B0C3EA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7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D736-0CB8-4710-9922-49715B354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EFC236-51C8-4E3B-BDFA-CA30E7FB0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2D6EE8-E254-42A7-90ED-C230D6D4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31E-9760-4A83-BDDB-402AC995EFA6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816D4-FB29-46EC-B328-89838DC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6F8B83-475B-419F-B1B5-19BCA4B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0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736AF-E5AA-44DD-A705-417E9560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6A6C8B-59A8-4EF9-BE1C-352298348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A7C0EF-5065-46ED-914B-897D65A4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B505-B73B-450D-90F6-E32F711F3D7C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145A9A-29D2-4C6A-B616-A8DC1AF8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6BF254-F4DB-44B0-BA37-84BD367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9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EE09E5-E3FD-4B7A-B5DA-3E1F2421C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00CE45-22F3-4A9D-BCF2-0ACFF8775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E9E6C-E005-4832-B98B-9CAAE3E5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7F6-86AD-40EB-85B3-A3390E5D741B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1C49C-45A1-479F-9702-95DDC5EA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26D8FC-FAEE-4701-B081-824B6E7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32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6AD37-817A-46D7-816F-A7631676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06119-45CD-45DF-96B4-662469E7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181AF-EA78-4812-8366-7C799068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1E8-5767-42BF-8635-44F5041523FE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3015CB-5591-4020-94F2-B4A189B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C00918-5BBC-4445-9705-01F0B8F8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6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B7FCA-AF63-4B0C-A261-06626FA0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BEAFE-6983-481E-8573-68A06D14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56B47-E9EA-4724-A952-FC5ACB3F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A41-AE56-43B7-979C-A21BF249D46F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DC579-ADE5-4167-ADC5-14ADD823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7CBFD-38C4-4505-927B-228A9029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2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9FBEB-653D-4794-922A-ECC6FB62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50D55-5960-4CAE-91F0-9F64D9066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A1CB94-07B2-4096-BA80-495B7FDF8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9F5B6B-EF14-46FF-9017-5EECEADB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B54-894D-4959-88F8-ED9E5184BF22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C7A54C-6811-4C6E-846F-417E1174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3843AD-DC53-41B1-B289-F09F8723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5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AB70-BFA7-419A-BA0D-E389F2E4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5B2AA9-B0ED-42C0-A01A-3A9BE8FE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1E3A8B-CC84-437A-8112-8590DAB98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F13B19-5096-4580-8F64-88EE6F23A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9691AD-EBA9-4A6D-B464-3673B25E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AAFF53-3851-4839-899C-DD9F4A3F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8ED1-34FE-4054-925B-91BE8B131F26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BB9B9A-712F-4814-94F0-4DCC093D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CA8958-B5C5-4DF7-B80C-A63AC47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2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B5921-A11A-4988-9959-2260D3AE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C6A5C6-1EE4-4386-B0E5-2EC1A9CB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6F8-8B94-48B9-9579-54960C9B6157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5B6EB4-9DD5-4D11-8F74-6A0B032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F86F7-9A92-4EBB-9BBA-DC6E581B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7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ADFB24-7440-4E7D-8BBC-1EB21B5E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609E-9FBF-47E6-B1B7-4F11BD752DBA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210EBC-1FE4-44AD-866C-7AFAA1D5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A21AEE-B052-4130-A86B-E0A1993B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9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597BC-8A32-4A1F-A45D-619B6C5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7686F-05F5-43B5-9993-655F5254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9C93A3-5C91-46DA-BE77-007388F86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CC4643-6381-4E4F-8EA0-560363A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CD8-E854-40E8-979D-F8F28DFBF444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74F266-9EDE-46BA-ADFA-9B73DF39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CB115-F5A1-44C7-87FF-E728F7D8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5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E855D-9DDD-4E2D-BBE2-AD41A26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8C0FE3-2231-405A-85F5-BAC425F76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510F35-B5B6-4E3A-A647-B35CDBFC2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056B17-CB9B-4098-90A5-7393394F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2CB6-588F-4889-8521-A47BE964AE87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E5D512-F2DD-4F50-ADF0-58B4DC3E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D5E993-81D4-4E3D-9DAF-1EE0B010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43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6A7F71-1F24-4F9C-9756-8629540F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7B2B64-9BA1-4038-9ABA-46C7216A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5ED40-7A6B-4BCF-BBAB-C0BF68718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ED7B-73DC-4276-AF25-7AB7F1F5F357}" type="datetime1">
              <a:rPr lang="de-DE" smtClean="0"/>
              <a:t>20.04.2020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F93133-934C-4B03-92A3-AA077738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FC692-9835-48D1-8E96-DA9220B46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A891-F458-4600-A099-AAF97D8066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openxmlformats.org/officeDocument/2006/relationships/image" Target="../media/image18.png"/><Relationship Id="rId5" Type="http://schemas.microsoft.com/office/2007/relationships/media" Target="../media/media17.wav"/><Relationship Id="rId10" Type="http://schemas.openxmlformats.org/officeDocument/2006/relationships/image" Target="../media/image1.pn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jpeg"/><Relationship Id="rId5" Type="http://schemas.openxmlformats.org/officeDocument/2006/relationships/hyperlink" Target="http://www.google.de/imgres?imgurl=http://autogramm.volkswagen.de/07-08_11/images/content/popups/10_E_vorher.jpg&amp;imgrefurl=http://autogramm.volkswagen.de/07-08_11/volkswagenweg/volkswagenweg_01.html&amp;h=420&amp;w=660&amp;tbnid=EUQLMAHCJYc_MM:&amp;zoom=1&amp;docid=LwLAT37oSLzYGM&amp;ei=b2KJVPDwD67Y7Ab424CwCQ&amp;tbm=isch&amp;iact=rc&amp;uact=3&amp;dur=3644&amp;page=22&amp;start=299&amp;ndsp=13&amp;ved=0CK8CEK0DMGM4yAE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jpeg"/><Relationship Id="rId5" Type="http://schemas.openxmlformats.org/officeDocument/2006/relationships/hyperlink" Target="http://www.google.de/imgres?imgurl=http://medien-e.bghw.de/bge/ba_sonst/bild5.gif&amp;imgrefurl=http://medien-e.bghw.de/bge/ba_sonst/ba_m103.htm&amp;h=401&amp;w=350&amp;tbnid=2TjR7bCaZQDcTM:&amp;zoom=1&amp;tbnh=93&amp;tbnw=81&amp;usg=__pGYPEBf1QHb-jVios0ipPcJUCsY=&amp;docid=Pu1vNRqDsxX5TM&amp;sa=X&amp;ei=3UuJVJGlHsG2UYGVgfgE&amp;ved=0CDAQ9QEwAQ&amp;dur=1183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01028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21185" y="154915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Ergonomie bedeutet, dass der Arbeitsplatz so gestaltet wird,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21185" y="565241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000" dirty="0"/>
              <a:t>dass man gut arbeiten kann und keine gesundheitlichen Probleme bekommt.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15" y="2185238"/>
            <a:ext cx="3900869" cy="323120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987843" y="412070"/>
            <a:ext cx="6248400" cy="595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Textfeld 6"/>
          <p:cNvSpPr txBox="1"/>
          <p:nvPr/>
        </p:nvSpPr>
        <p:spPr>
          <a:xfrm>
            <a:off x="2286001" y="501057"/>
            <a:ext cx="76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Lerneinheit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Ergonomie am Arbeitsplatz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Folie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7449" y="421268"/>
            <a:ext cx="609600" cy="609600"/>
          </a:xfrm>
          <a:prstGeom prst="rect">
            <a:avLst/>
          </a:prstGeom>
        </p:spPr>
      </p:pic>
      <p:pic>
        <p:nvPicPr>
          <p:cNvPr id="9" name="Folie 1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8485" y="1444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165025" y="583701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Tipp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34911" y="13203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Die Berufsgenossenschaft empfiehlt: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65025" y="197923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/>
              <a:t>Nutzen Sie für schwere Lasten immer vorhandene Transportmittel z.B. Wagen, Hubwagen, oder Rollwagen.</a:t>
            </a:r>
            <a:endParaRPr lang="de-DE" sz="2000" b="1" dirty="0"/>
          </a:p>
        </p:txBody>
      </p:sp>
      <p:pic>
        <p:nvPicPr>
          <p:cNvPr id="13" name="Grafik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223143" y="2887378"/>
            <a:ext cx="4104456" cy="2520280"/>
          </a:xfrm>
          <a:prstGeom prst="rect">
            <a:avLst/>
          </a:prstGeom>
        </p:spPr>
      </p:pic>
      <p:cxnSp>
        <p:nvCxnSpPr>
          <p:cNvPr id="14" name="Gerade Verbindung 16"/>
          <p:cNvCxnSpPr/>
          <p:nvPr/>
        </p:nvCxnSpPr>
        <p:spPr>
          <a:xfrm>
            <a:off x="2867729" y="1175995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241" y="451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21185" y="853667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400" dirty="0"/>
              <a:t>Lassen Sie sich möglichst von Kollegen helfen.</a:t>
            </a:r>
            <a:endParaRPr lang="de-DE" sz="2400" b="1" dirty="0"/>
          </a:p>
        </p:txBody>
      </p:sp>
      <p:pic>
        <p:nvPicPr>
          <p:cNvPr id="7" name="Grafik 6"/>
          <p:cNvPicPr/>
          <p:nvPr/>
        </p:nvPicPr>
        <p:blipFill>
          <a:blip r:embed="rId5"/>
          <a:stretch>
            <a:fillRect/>
          </a:stretch>
        </p:blipFill>
        <p:spPr>
          <a:xfrm>
            <a:off x="3640058" y="1789192"/>
            <a:ext cx="5037508" cy="2634337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3203" y="4662651"/>
            <a:ext cx="1213485" cy="97853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166" y="4769591"/>
            <a:ext cx="962025" cy="903605"/>
          </a:xfrm>
          <a:prstGeom prst="rect">
            <a:avLst/>
          </a:prstGeom>
        </p:spPr>
      </p:pic>
      <p:pic>
        <p:nvPicPr>
          <p:cNvPr id="2" name="Foli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3441" y="779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65025" y="932044"/>
            <a:ext cx="82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400" dirty="0"/>
              <a:t>Auch beim Tragen gilt: Verwenden Sie vorhandene Hilfsmittel (Griffe beachten).</a:t>
            </a:r>
            <a:endParaRPr lang="de-DE" sz="2400" b="1" dirty="0"/>
          </a:p>
        </p:txBody>
      </p:sp>
      <p:pic>
        <p:nvPicPr>
          <p:cNvPr id="7" name="Grafik 6"/>
          <p:cNvPicPr/>
          <p:nvPr/>
        </p:nvPicPr>
        <p:blipFill>
          <a:blip r:embed="rId5"/>
          <a:stretch>
            <a:fillRect/>
          </a:stretch>
        </p:blipFill>
        <p:spPr>
          <a:xfrm>
            <a:off x="3825632" y="1939577"/>
            <a:ext cx="4962955" cy="266429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7043" y="4741028"/>
            <a:ext cx="1213485" cy="97853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006" y="4847968"/>
            <a:ext cx="962025" cy="903605"/>
          </a:xfrm>
          <a:prstGeom prst="rect">
            <a:avLst/>
          </a:prstGeom>
        </p:spPr>
      </p:pic>
      <p:pic>
        <p:nvPicPr>
          <p:cNvPr id="2" name="Foli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49196" y="909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18440" y="743189"/>
            <a:ext cx="828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Rückenschonendes Heben und Absetzen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318440" y="114329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Rückenschonendes Tragen: Tragen Sie Lasten körpernah und gleichmäßig verteilt.</a:t>
            </a:r>
            <a:endParaRPr lang="de-DE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318440" y="1851185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Vermeiden Sie Verdrehungen des Oberkörpers und ruckartige Bewegungen.</a:t>
            </a:r>
            <a:endParaRPr lang="de-DE" sz="2000" b="1" dirty="0"/>
          </a:p>
        </p:txBody>
      </p:sp>
      <p:pic>
        <p:nvPicPr>
          <p:cNvPr id="9" name="Grafik 8"/>
          <p:cNvPicPr/>
          <p:nvPr/>
        </p:nvPicPr>
        <p:blipFill>
          <a:blip r:embed="rId5"/>
          <a:stretch>
            <a:fillRect/>
          </a:stretch>
        </p:blipFill>
        <p:spPr>
          <a:xfrm>
            <a:off x="4118640" y="2559071"/>
            <a:ext cx="4069115" cy="2488387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789" y="5047458"/>
            <a:ext cx="1213485" cy="978535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4704" y="5076412"/>
            <a:ext cx="962025" cy="903605"/>
          </a:xfrm>
          <a:prstGeom prst="rect">
            <a:avLst/>
          </a:prstGeom>
        </p:spPr>
      </p:pic>
      <p:pic>
        <p:nvPicPr>
          <p:cNvPr id="2" name="Foli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9360" y="5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2561804" y="555522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		</a:t>
            </a:r>
            <a:r>
              <a:rPr lang="de-DE" sz="2400" b="1" dirty="0" smtClean="0"/>
              <a:t>          Ja          oder  </a:t>
            </a:r>
            <a:r>
              <a:rPr lang="de-DE" sz="2400" b="1" dirty="0"/>
              <a:t>Nein</a:t>
            </a:r>
            <a:r>
              <a:rPr lang="de-DE" sz="2400" b="1" cap="all" dirty="0"/>
              <a:t> </a:t>
            </a:r>
            <a:endParaRPr lang="de-DE" sz="2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657704" y="123918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Bei  jeder Arbeit auf eine gute Arbeitshaltung achten. </a:t>
            </a:r>
            <a:br>
              <a:rPr lang="de-DE" sz="2000" dirty="0"/>
            </a:br>
            <a:endParaRPr lang="de-DE" sz="20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2639702" y="222763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Arbeiten in gebückter, hockender oder gestreckter Haltung möglichst vermeiden.</a:t>
            </a:r>
            <a:endParaRPr lang="de-DE" sz="20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694929" y="3454085"/>
            <a:ext cx="80288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Schwere Lasten kann ich auch alleine tragen!</a:t>
            </a:r>
            <a:r>
              <a:rPr lang="de-DE" sz="2000" b="1" dirty="0"/>
              <a:t> </a:t>
            </a:r>
            <a:r>
              <a:rPr lang="de-DE" sz="2000" dirty="0">
                <a:latin typeface="Arial"/>
                <a:ea typeface="Calibri"/>
              </a:rPr>
              <a:t/>
            </a:r>
            <a:br>
              <a:rPr lang="de-DE" sz="2000" dirty="0">
                <a:latin typeface="Arial"/>
                <a:ea typeface="Calibri"/>
              </a:rPr>
            </a:br>
            <a:endParaRPr lang="de-DE" dirty="0"/>
          </a:p>
        </p:txBody>
      </p:sp>
      <p:pic>
        <p:nvPicPr>
          <p:cNvPr id="39" name="Bild 24" descr="C:\Users\Oktay\AppData\Local\Microsoft\Windows\INetCache\Content.Word\images.png"/>
          <p:cNvPicPr/>
          <p:nvPr/>
        </p:nvPicPr>
        <p:blipFill>
          <a:blip r:embed="rId11" cstate="print"/>
          <a:srcRect r="70308"/>
          <a:stretch>
            <a:fillRect/>
          </a:stretch>
        </p:blipFill>
        <p:spPr bwMode="auto">
          <a:xfrm>
            <a:off x="5587705" y="544736"/>
            <a:ext cx="36385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ild 19" descr="C:\Users\Oktay\AppData\Local\Microsoft\Windows\INetCache\Content.Word\images.png"/>
          <p:cNvPicPr/>
          <p:nvPr/>
        </p:nvPicPr>
        <p:blipFill>
          <a:blip r:embed="rId11" cstate="print"/>
          <a:srcRect l="68869"/>
          <a:stretch>
            <a:fillRect/>
          </a:stretch>
        </p:blipFill>
        <p:spPr bwMode="auto">
          <a:xfrm>
            <a:off x="7572250" y="560268"/>
            <a:ext cx="3721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feld 40"/>
          <p:cNvSpPr txBox="1"/>
          <p:nvPr/>
        </p:nvSpPr>
        <p:spPr>
          <a:xfrm>
            <a:off x="2694929" y="4608329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Die Größe und das Gewicht der Last ist von großer Bedeutung. </a:t>
            </a:r>
            <a:endParaRPr lang="de-DE" sz="2000" b="1" dirty="0"/>
          </a:p>
        </p:txBody>
      </p:sp>
      <p:sp>
        <p:nvSpPr>
          <p:cNvPr id="42" name="Abgerundetes Rechteck 41"/>
          <p:cNvSpPr/>
          <p:nvPr/>
        </p:nvSpPr>
        <p:spPr>
          <a:xfrm>
            <a:off x="7315607" y="3038049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3" name="Abgerundetes Rechteck 42"/>
          <p:cNvSpPr/>
          <p:nvPr/>
        </p:nvSpPr>
        <p:spPr>
          <a:xfrm>
            <a:off x="7319151" y="5254285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4" name="Abgerundetes Rechteck 43"/>
          <p:cNvSpPr/>
          <p:nvPr/>
        </p:nvSpPr>
        <p:spPr>
          <a:xfrm>
            <a:off x="4043858" y="5254285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5" name="Abgerundetes Rechteck 44"/>
          <p:cNvSpPr/>
          <p:nvPr/>
        </p:nvSpPr>
        <p:spPr>
          <a:xfrm>
            <a:off x="4043858" y="3982012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6" name="Abgerundetes Rechteck 45"/>
          <p:cNvSpPr/>
          <p:nvPr/>
        </p:nvSpPr>
        <p:spPr>
          <a:xfrm>
            <a:off x="7324357" y="1824412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7" name="Abgerundetes Rechteck 46"/>
          <p:cNvSpPr/>
          <p:nvPr/>
        </p:nvSpPr>
        <p:spPr>
          <a:xfrm>
            <a:off x="4043858" y="1751337"/>
            <a:ext cx="435610" cy="403225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pic>
        <p:nvPicPr>
          <p:cNvPr id="48" name="Bild 24" descr="C:\Users\Oktay\AppData\Local\Microsoft\Windows\INetCache\Content.Word\images.png"/>
          <p:cNvPicPr/>
          <p:nvPr/>
        </p:nvPicPr>
        <p:blipFill>
          <a:blip r:embed="rId11" cstate="print"/>
          <a:srcRect r="70308"/>
          <a:stretch>
            <a:fillRect/>
          </a:stretch>
        </p:blipFill>
        <p:spPr bwMode="auto">
          <a:xfrm>
            <a:off x="3546193" y="1711331"/>
            <a:ext cx="36385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Bild 24" descr="C:\Users\Oktay\AppData\Local\Microsoft\Windows\INetCache\Content.Word\images.png"/>
          <p:cNvPicPr/>
          <p:nvPr/>
        </p:nvPicPr>
        <p:blipFill>
          <a:blip r:embed="rId11" cstate="print"/>
          <a:srcRect r="70308"/>
          <a:stretch>
            <a:fillRect/>
          </a:stretch>
        </p:blipFill>
        <p:spPr bwMode="auto">
          <a:xfrm>
            <a:off x="3546193" y="2998043"/>
            <a:ext cx="36385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Bild 24" descr="C:\Users\Oktay\AppData\Local\Microsoft\Windows\INetCache\Content.Word\images.png"/>
          <p:cNvPicPr/>
          <p:nvPr/>
        </p:nvPicPr>
        <p:blipFill>
          <a:blip r:embed="rId11" cstate="print"/>
          <a:srcRect r="70308"/>
          <a:stretch>
            <a:fillRect/>
          </a:stretch>
        </p:blipFill>
        <p:spPr bwMode="auto">
          <a:xfrm>
            <a:off x="3546193" y="3942005"/>
            <a:ext cx="36385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Bild 24" descr="C:\Users\Oktay\AppData\Local\Microsoft\Windows\INetCache\Content.Word\images.png"/>
          <p:cNvPicPr/>
          <p:nvPr/>
        </p:nvPicPr>
        <p:blipFill>
          <a:blip r:embed="rId11" cstate="print"/>
          <a:srcRect r="70308"/>
          <a:stretch>
            <a:fillRect/>
          </a:stretch>
        </p:blipFill>
        <p:spPr bwMode="auto">
          <a:xfrm>
            <a:off x="3546193" y="5174275"/>
            <a:ext cx="36385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Bild 19" descr="C:\Users\Oktay\AppData\Local\Microsoft\Windows\INetCache\Content.Word\images.png"/>
          <p:cNvPicPr/>
          <p:nvPr/>
        </p:nvPicPr>
        <p:blipFill>
          <a:blip r:embed="rId11" cstate="print"/>
          <a:srcRect l="68869"/>
          <a:stretch>
            <a:fillRect/>
          </a:stretch>
        </p:blipFill>
        <p:spPr bwMode="auto">
          <a:xfrm>
            <a:off x="6835389" y="1778374"/>
            <a:ext cx="3721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Bild 19" descr="C:\Users\Oktay\AppData\Local\Microsoft\Windows\INetCache\Content.Word\images.png"/>
          <p:cNvPicPr/>
          <p:nvPr/>
        </p:nvPicPr>
        <p:blipFill>
          <a:blip r:embed="rId11" cstate="print"/>
          <a:srcRect l="68869"/>
          <a:stretch>
            <a:fillRect/>
          </a:stretch>
        </p:blipFill>
        <p:spPr bwMode="auto">
          <a:xfrm>
            <a:off x="6835389" y="2935523"/>
            <a:ext cx="3721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Bild 19" descr="C:\Users\Oktay\AppData\Local\Microsoft\Windows\INetCache\Content.Word\images.png"/>
          <p:cNvPicPr/>
          <p:nvPr/>
        </p:nvPicPr>
        <p:blipFill>
          <a:blip r:embed="rId11" cstate="print"/>
          <a:srcRect l="68869"/>
          <a:stretch>
            <a:fillRect/>
          </a:stretch>
        </p:blipFill>
        <p:spPr bwMode="auto">
          <a:xfrm>
            <a:off x="6835389" y="3942005"/>
            <a:ext cx="3721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Bild 19" descr="C:\Users\Oktay\AppData\Local\Microsoft\Windows\INetCache\Content.Word\images.png"/>
          <p:cNvPicPr/>
          <p:nvPr/>
        </p:nvPicPr>
        <p:blipFill>
          <a:blip r:embed="rId11" cstate="print"/>
          <a:srcRect l="68869"/>
          <a:stretch>
            <a:fillRect/>
          </a:stretch>
        </p:blipFill>
        <p:spPr bwMode="auto">
          <a:xfrm>
            <a:off x="6835389" y="5174275"/>
            <a:ext cx="3721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Multiplizieren 55"/>
          <p:cNvSpPr/>
          <p:nvPr/>
        </p:nvSpPr>
        <p:spPr>
          <a:xfrm>
            <a:off x="4095159" y="3048098"/>
            <a:ext cx="360040" cy="403225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7" name="Multiplizieren 56"/>
          <p:cNvSpPr/>
          <p:nvPr/>
        </p:nvSpPr>
        <p:spPr>
          <a:xfrm>
            <a:off x="7356936" y="4022015"/>
            <a:ext cx="360040" cy="403225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" name="Folie 1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0622" y="580952"/>
            <a:ext cx="609600" cy="609600"/>
          </a:xfrm>
          <a:prstGeom prst="rect">
            <a:avLst/>
          </a:prstGeom>
        </p:spPr>
      </p:pic>
      <p:pic>
        <p:nvPicPr>
          <p:cNvPr id="6" name="Folie 14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0622" y="2194566"/>
            <a:ext cx="609600" cy="609600"/>
          </a:xfrm>
          <a:prstGeom prst="rect">
            <a:avLst/>
          </a:prstGeom>
        </p:spPr>
      </p:pic>
      <p:pic>
        <p:nvPicPr>
          <p:cNvPr id="7" name="Folie 14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975" y="3283149"/>
            <a:ext cx="609600" cy="609600"/>
          </a:xfrm>
          <a:prstGeom prst="rect">
            <a:avLst/>
          </a:prstGeom>
        </p:spPr>
      </p:pic>
      <p:pic>
        <p:nvPicPr>
          <p:cNvPr id="8" name="Folie 14_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5975" y="4563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9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7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04398" y="387423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Sitzen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48851" y="117711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000" dirty="0"/>
              <a:t>Arbeiten im Sitzen ist weniger anstrengend.</a:t>
            </a:r>
            <a:endParaRPr lang="de-DE" sz="2000" b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48851" y="177879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Die Arbeiten, wenn möglich im Sitzen durchführen. </a:t>
            </a:r>
            <a:br>
              <a:rPr lang="de-DE" sz="2000" dirty="0"/>
            </a:b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641228" y="2336004"/>
            <a:ext cx="80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Der Arbeitsstuhl sollte höhenverstellbar sein und eine Rückenlehne haben. </a:t>
            </a:r>
            <a:br>
              <a:rPr lang="de-DE" sz="2000" dirty="0"/>
            </a:br>
            <a:endParaRPr lang="de-DE" sz="2000" b="1" dirty="0"/>
          </a:p>
        </p:txBody>
      </p:sp>
      <p:cxnSp>
        <p:nvCxnSpPr>
          <p:cNvPr id="10" name="Gerade Verbindung 12"/>
          <p:cNvCxnSpPr/>
          <p:nvPr/>
        </p:nvCxnSpPr>
        <p:spPr>
          <a:xfrm>
            <a:off x="2971504" y="1088909"/>
            <a:ext cx="6779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60662" y="2997724"/>
            <a:ext cx="80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Nur Arbeiten, für die man viel Platz oder Kraft benötigt, werden im Stehen durchgeführt.</a:t>
            </a:r>
            <a:endParaRPr lang="de-DE" sz="2000" b="1" dirty="0"/>
          </a:p>
        </p:txBody>
      </p:sp>
      <p:pic>
        <p:nvPicPr>
          <p:cNvPr id="12" name="Bild 2" descr="Bildergebnis für bürostuhl clipar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77" y="3351667"/>
            <a:ext cx="1989192" cy="21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Folie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8964" y="387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9528" y="505319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Gute Arbeitshaltung im Sitzen: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15886" y="113769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Aufrechte Haltung, gerader Rücken</a:t>
            </a:r>
            <a:endParaRPr lang="de-DE" sz="2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915886" y="1558145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Lendenwirbelsäule wird durch Stuhllehne gestützt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936822" y="2688771"/>
            <a:ext cx="80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Generell gilt: Ein Wechsel der Körperhaltung bringt Erleichterung und führt nicht so schnell zur Ermüdung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36822" y="2303617"/>
            <a:ext cx="8028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Unterarme mindestens im 90° Winkel halten</a:t>
            </a:r>
            <a:endParaRPr lang="de-DE" sz="2000" b="1" dirty="0"/>
          </a:p>
          <a:p>
            <a:pPr algn="ctr"/>
            <a:r>
              <a:rPr lang="de-DE" sz="2000" dirty="0">
                <a:latin typeface="Arial"/>
                <a:ea typeface="Calibri"/>
              </a:rPr>
              <a:t/>
            </a:r>
            <a:br>
              <a:rPr lang="de-DE" sz="2000" dirty="0">
                <a:latin typeface="Arial"/>
                <a:ea typeface="Calibri"/>
              </a:rPr>
            </a:b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915886" y="1925946"/>
            <a:ext cx="8028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/>
              <a:t>Oberarme hängen locker, Schultergürtel ist entspannt</a:t>
            </a:r>
            <a:endParaRPr lang="de-DE" sz="2000" b="1" dirty="0"/>
          </a:p>
          <a:p>
            <a:pPr algn="ctr"/>
            <a:r>
              <a:rPr lang="de-DE" sz="2000" dirty="0">
                <a:latin typeface="Arial"/>
                <a:ea typeface="Calibri"/>
              </a:rPr>
              <a:t/>
            </a:r>
            <a:br>
              <a:rPr lang="de-DE" sz="2000" dirty="0">
                <a:latin typeface="Arial"/>
                <a:ea typeface="Calibri"/>
              </a:rPr>
            </a:br>
            <a:endParaRPr lang="de-DE" dirty="0"/>
          </a:p>
        </p:txBody>
      </p:sp>
      <p:pic>
        <p:nvPicPr>
          <p:cNvPr id="18" name="Grafik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223629" y="3489651"/>
            <a:ext cx="2448780" cy="2323833"/>
          </a:xfrm>
          <a:prstGeom prst="rect">
            <a:avLst/>
          </a:prstGeom>
        </p:spPr>
      </p:pic>
      <p:pic>
        <p:nvPicPr>
          <p:cNvPr id="2" name="Foli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6641" y="447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08568" y="1362746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Der Körper wird schnell müde bei: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78731" y="3930962"/>
            <a:ext cx="80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Lange andauernder oder einseitiger körperliche Belastung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2847060" y="1824411"/>
            <a:ext cx="6892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208568" y="2154255"/>
            <a:ext cx="7863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dirty="0"/>
              <a:t>schlechter  Beleuchtung, Lärm, häufiger Unterbrechung, Hetze und Konflikten</a:t>
            </a:r>
          </a:p>
          <a:p>
            <a:pPr algn="ctr"/>
            <a:r>
              <a:rPr lang="de-DE" sz="2000" dirty="0">
                <a:latin typeface="Arial"/>
                <a:ea typeface="Calibri"/>
              </a:rPr>
              <a:t/>
            </a:r>
            <a:br>
              <a:rPr lang="de-DE" sz="2000" dirty="0">
                <a:latin typeface="Arial"/>
                <a:ea typeface="Calibri"/>
              </a:rPr>
            </a:br>
            <a:endParaRPr lang="de-DE" dirty="0"/>
          </a:p>
        </p:txBody>
      </p:sp>
      <p:pic>
        <p:nvPicPr>
          <p:cNvPr id="2" name="Folie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7200" y="1228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66564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01347" y="304623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Die richtige Arbeitshaltung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41228" y="894565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Es ist sehr anstrengend</a:t>
            </a:r>
            <a:br>
              <a:rPr lang="de-DE" sz="2000" dirty="0"/>
            </a:br>
            <a:endParaRPr lang="de-DE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641228" y="159589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/>
              <a:t>stundenlang zu sitzen,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41228" y="2074179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/>
              <a:t>sich viel zu bücken,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04231" y="2534356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/>
              <a:t>oder in der Hocke zu arbeiten.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43890" y="5016557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Der Körper wird müde oder es führt zu Verspannungen.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28986" y="5576262"/>
            <a:ext cx="80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Es ist wichtig auf die Körperhaltung zu achten!</a:t>
            </a:r>
          </a:p>
        </p:txBody>
      </p:sp>
      <p:pic>
        <p:nvPicPr>
          <p:cNvPr id="13" name="Grafi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96" y="3813442"/>
            <a:ext cx="1248384" cy="94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hteck 13"/>
          <p:cNvSpPr/>
          <p:nvPr/>
        </p:nvSpPr>
        <p:spPr>
          <a:xfrm>
            <a:off x="5282875" y="3189498"/>
            <a:ext cx="1559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Achtung !</a:t>
            </a:r>
            <a:endParaRPr lang="de-DE" sz="2200" dirty="0">
              <a:solidFill>
                <a:srgbClr val="FF0000"/>
              </a:solidFill>
            </a:endParaRPr>
          </a:p>
        </p:txBody>
      </p:sp>
      <p:cxnSp>
        <p:nvCxnSpPr>
          <p:cNvPr id="15" name="Gerade Verbindung 17"/>
          <p:cNvCxnSpPr/>
          <p:nvPr/>
        </p:nvCxnSpPr>
        <p:spPr>
          <a:xfrm>
            <a:off x="2279036" y="76628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7605" y="202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82382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86033" y="329924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Stehen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722506" y="96203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Langes </a:t>
            </a:r>
            <a:r>
              <a:rPr lang="de-DE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Stehen belastet die Wirbelsäule und die gesamte Muskulatur.</a:t>
            </a:r>
            <a:endParaRPr lang="de-DE" sz="2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54695" y="17700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/>
                <a:ea typeface="Times New Roman"/>
              </a:rPr>
              <a:t>Besonders </a:t>
            </a:r>
            <a:r>
              <a:rPr lang="de-DE" sz="2000" dirty="0">
                <a:latin typeface="Arial"/>
                <a:ea typeface="Times New Roman"/>
              </a:rPr>
              <a:t>belastend ist das Stehen, wenn Arbeitsgeräte  bewegt oder Lasten gehoben werden müssen. </a:t>
            </a:r>
            <a:endParaRPr lang="de-DE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41228" y="2660526"/>
            <a:ext cx="8028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solidFill>
                  <a:prstClr val="black"/>
                </a:solidFill>
                <a:latin typeface="Arial"/>
                <a:ea typeface="Calibri"/>
              </a:rPr>
              <a:t>Beim </a:t>
            </a:r>
            <a:r>
              <a:rPr lang="de-DE" sz="2000" dirty="0">
                <a:solidFill>
                  <a:prstClr val="black"/>
                </a:solidFill>
                <a:latin typeface="Arial"/>
                <a:ea typeface="Calibri"/>
              </a:rPr>
              <a:t>Arbeiten sollte man aufrecht stehen oder sitzen. </a:t>
            </a:r>
          </a:p>
          <a:p>
            <a:pPr lvl="0" algn="ctr"/>
            <a:endParaRPr lang="de-DE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algn="ctr"/>
            <a:r>
              <a:rPr lang="de-DE" sz="2000" dirty="0">
                <a:latin typeface="Arial"/>
                <a:ea typeface="Calibri"/>
              </a:rPr>
              <a:t/>
            </a:r>
            <a:br>
              <a:rPr lang="de-DE" sz="2000" dirty="0">
                <a:latin typeface="Arial"/>
                <a:ea typeface="Calibri"/>
              </a:rPr>
            </a:br>
            <a:endParaRPr lang="de-DE" dirty="0"/>
          </a:p>
        </p:txBody>
      </p:sp>
      <p:pic>
        <p:nvPicPr>
          <p:cNvPr id="10" name="Bild 2" descr="Bildergebnis für bilder leichte sprache stehen körperhaltu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89" y="3646422"/>
            <a:ext cx="2985662" cy="154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Gerade Verbindung 17"/>
          <p:cNvCxnSpPr/>
          <p:nvPr/>
        </p:nvCxnSpPr>
        <p:spPr>
          <a:xfrm>
            <a:off x="2279036" y="76628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0604" y="169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1354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31936" y="320413"/>
            <a:ext cx="828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rial"/>
                <a:ea typeface="Times New Roman"/>
              </a:rPr>
              <a:t>Angenehme und schonende Haltung beim</a:t>
            </a:r>
          </a:p>
          <a:p>
            <a:pPr algn="ctr"/>
            <a:r>
              <a:rPr lang="de-DE" sz="2000" b="1" dirty="0">
                <a:latin typeface="Arial"/>
                <a:ea typeface="Times New Roman"/>
              </a:rPr>
              <a:t>Stehen: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61718" y="124581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/>
                <a:ea typeface="Times New Roman"/>
              </a:rPr>
              <a:t>Aufrechte </a:t>
            </a:r>
            <a:r>
              <a:rPr lang="de-DE" sz="2000" dirty="0">
                <a:latin typeface="Arial"/>
                <a:ea typeface="Times New Roman"/>
              </a:rPr>
              <a:t>Haltung, gerader Rücken</a:t>
            </a:r>
            <a:endParaRPr lang="de-DE" sz="2000" b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Gerade Verbindung 12"/>
          <p:cNvCxnSpPr/>
          <p:nvPr/>
        </p:nvCxnSpPr>
        <p:spPr>
          <a:xfrm>
            <a:off x="2705878" y="1028299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641228" y="1740011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/>
                <a:ea typeface="Times New Roman"/>
              </a:rPr>
              <a:t>Beide </a:t>
            </a:r>
            <a:r>
              <a:rPr lang="de-DE" sz="2000" dirty="0">
                <a:latin typeface="Arial"/>
                <a:ea typeface="Times New Roman"/>
              </a:rPr>
              <a:t>Füße gleichmäßig belasten</a:t>
            </a:r>
            <a:endParaRPr lang="de-DE" sz="2000" b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40854" y="2185231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/>
                <a:ea typeface="Times New Roman"/>
              </a:rPr>
              <a:t>Oberarme </a:t>
            </a:r>
            <a:r>
              <a:rPr lang="de-DE" sz="2000" dirty="0">
                <a:latin typeface="Arial"/>
                <a:ea typeface="Times New Roman"/>
              </a:rPr>
              <a:t>sind locker, Schultern sind entspannt</a:t>
            </a:r>
            <a:endParaRPr lang="de-DE" sz="2000" b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01575" y="259645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/>
                <a:ea typeface="Times New Roman"/>
              </a:rPr>
              <a:t>Unterarme </a:t>
            </a:r>
            <a:r>
              <a:rPr lang="de-DE" sz="2000" dirty="0">
                <a:latin typeface="Arial"/>
                <a:ea typeface="Times New Roman"/>
              </a:rPr>
              <a:t>mind. im 90° Winkel halten</a:t>
            </a:r>
            <a:endParaRPr lang="de-DE" sz="2000" b="1" dirty="0">
              <a:solidFill>
                <a:srgbClr val="FFC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14113" y="3058455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Sich ausreichend Fußraum verschaffen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55" y="3458565"/>
            <a:ext cx="3279636" cy="2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7838" y="258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97622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71342" y="731747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Bücken</a:t>
            </a:r>
            <a:r>
              <a:rPr lang="de-DE" sz="2400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41228" y="146837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Bücken ist sehr anstrengend. 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641228" y="1930861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Längere Arbeit in gebückter Haltung, </a:t>
            </a:r>
            <a:br>
              <a:rPr lang="de-DE" sz="2000" dirty="0"/>
            </a:br>
            <a:r>
              <a:rPr lang="de-DE" sz="2000" dirty="0"/>
              <a:t>wie Sitzen oder Stehen führt auf Dauer zu Rückenschmerzen.</a:t>
            </a:r>
          </a:p>
        </p:txBody>
      </p:sp>
      <p:pic>
        <p:nvPicPr>
          <p:cNvPr id="9" name="Bild 5" descr="https://encrypted-tbn3.gstatic.com/images?q=tbn:ANd9GcSK2J1lD13Ruq-k-SG1I7LJmOPRSTNdXoCiWuuJtJAsjQ5Q-wz7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7" y="3429584"/>
            <a:ext cx="2784450" cy="17550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12"/>
          <p:cNvCxnSpPr/>
          <p:nvPr/>
        </p:nvCxnSpPr>
        <p:spPr>
          <a:xfrm>
            <a:off x="2253032" y="1193412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60256" y="542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62510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55722" y="879793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de-DE" sz="2400" b="1" kern="1400" spc="25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Bücken</a:t>
            </a:r>
            <a:r>
              <a:rPr lang="de-DE" sz="2400" kern="1400" spc="25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endParaRPr lang="de-DE" sz="3200" kern="1400" spc="25" dirty="0">
              <a:solidFill>
                <a:srgbClr val="323E4F"/>
              </a:solidFill>
              <a:effectLst/>
              <a:latin typeface="Calibri Light"/>
              <a:ea typeface="Times New Roman"/>
              <a:cs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25608" y="161642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000" dirty="0"/>
              <a:t>Bei Arbeiten in Bodennähe in die Hocke gehen!</a:t>
            </a:r>
          </a:p>
        </p:txBody>
      </p:sp>
      <p:pic>
        <p:nvPicPr>
          <p:cNvPr id="8" name="rg_hi" descr="https://encrypted-tbn1.gstatic.com/images?q=tbn:ANd9GcQLtXiOAvqUKoWetwdQy5n-Vhh6CpaBKNXjOigDon3AuU7wgzg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08" y="2535397"/>
            <a:ext cx="2440797" cy="28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Gerade Verbindung 12"/>
          <p:cNvCxnSpPr/>
          <p:nvPr/>
        </p:nvCxnSpPr>
        <p:spPr>
          <a:xfrm>
            <a:off x="2253032" y="137629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5056" y="686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14996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28744" y="879202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Heben und Tragen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717321" y="1859223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000" dirty="0"/>
              <a:t>Auch beim Heben und Tragen von Lasten muss man in die Hocke gehen!</a:t>
            </a:r>
            <a:endParaRPr lang="de-DE" sz="2000" b="1" dirty="0"/>
          </a:p>
        </p:txBody>
      </p:sp>
      <p:pic>
        <p:nvPicPr>
          <p:cNvPr id="8" name="Grafik 7"/>
          <p:cNvPicPr/>
          <p:nvPr/>
        </p:nvPicPr>
        <p:blipFill>
          <a:blip r:embed="rId5"/>
          <a:stretch>
            <a:fillRect/>
          </a:stretch>
        </p:blipFill>
        <p:spPr>
          <a:xfrm>
            <a:off x="3421364" y="2492113"/>
            <a:ext cx="4954397" cy="243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579" y="5038117"/>
            <a:ext cx="1213485" cy="978535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692" y="5113047"/>
            <a:ext cx="962025" cy="903605"/>
          </a:xfrm>
          <a:prstGeom prst="rect">
            <a:avLst/>
          </a:prstGeom>
        </p:spPr>
      </p:pic>
      <p:cxnSp>
        <p:nvCxnSpPr>
          <p:cNvPr id="11" name="Gerade Verbindung 16"/>
          <p:cNvCxnSpPr/>
          <p:nvPr/>
        </p:nvCxnSpPr>
        <p:spPr>
          <a:xfrm>
            <a:off x="2406175" y="1498212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oli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86151" y="805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63827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990853" y="1088798"/>
            <a:ext cx="82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400" dirty="0"/>
              <a:t>Beim Tragen sollte man den Körper gleichmäßig belasten. </a:t>
            </a:r>
            <a:endParaRPr lang="de-DE" sz="2400" b="1" dirty="0"/>
          </a:p>
        </p:txBody>
      </p:sp>
      <p:pic>
        <p:nvPicPr>
          <p:cNvPr id="11" name="Grafi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790992" y="2024323"/>
            <a:ext cx="4650467" cy="2664296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3267" y="4688619"/>
            <a:ext cx="1213485" cy="978535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034" y="4726083"/>
            <a:ext cx="962025" cy="903605"/>
          </a:xfrm>
          <a:prstGeom prst="rect">
            <a:avLst/>
          </a:prstGeom>
        </p:spPr>
      </p:pic>
      <p:pic>
        <p:nvPicPr>
          <p:cNvPr id="2" name="Foli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50475" y="1014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 am Arbeitsplatz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19377" y="836249"/>
            <a:ext cx="82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de-DE" sz="2400" dirty="0"/>
              <a:t>Die Gegenstände sollten möglichst dicht am Körper getragen werden, um die Arme zu entlasten.</a:t>
            </a:r>
            <a:endParaRPr lang="de-DE" sz="2400" b="1" dirty="0"/>
          </a:p>
        </p:txBody>
      </p:sp>
      <p:pic>
        <p:nvPicPr>
          <p:cNvPr id="7" name="Grafik 6"/>
          <p:cNvPicPr/>
          <p:nvPr/>
        </p:nvPicPr>
        <p:blipFill rotWithShape="1">
          <a:blip r:embed="rId5"/>
          <a:srcRect t="-567" b="567"/>
          <a:stretch/>
        </p:blipFill>
        <p:spPr>
          <a:xfrm>
            <a:off x="3957207" y="1851042"/>
            <a:ext cx="4432283" cy="2736304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6086" y="4752174"/>
            <a:ext cx="962025" cy="90360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5123" y="4645234"/>
            <a:ext cx="1213485" cy="978535"/>
          </a:xfrm>
          <a:prstGeom prst="rect">
            <a:avLst/>
          </a:prstGeom>
        </p:spPr>
      </p:pic>
      <p:pic>
        <p:nvPicPr>
          <p:cNvPr id="2" name="Foli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41794" y="836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4B22EF6CADC40A0F49FC94C6100E5" ma:contentTypeVersion="2" ma:contentTypeDescription="Ein neues Dokument erstellen." ma:contentTypeScope="" ma:versionID="0008fd43c6db9bd59e8cbd90ff435716">
  <xsd:schema xmlns:xsd="http://www.w3.org/2001/XMLSchema" xmlns:xs="http://www.w3.org/2001/XMLSchema" xmlns:p="http://schemas.microsoft.com/office/2006/metadata/properties" xmlns:ns2="a9a87390-f78c-4828-860f-f457f5651db0" xmlns:ns3="http://schemas.microsoft.com/sharepoint/v4" targetNamespace="http://schemas.microsoft.com/office/2006/metadata/properties" ma:root="true" ma:fieldsID="96574fd65fa85b72d16d860389d1bd3b" ns2:_="" ns3:_="">
    <xsd:import namespace="a9a87390-f78c-4828-860f-f457f5651db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87390-f78c-4828-860f-f457f5651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3AE6B3-54A7-4B83-A58F-46EE940FD4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3F901-FBEF-479B-9C71-5845B9900724}">
  <ds:schemaRefs>
    <ds:schemaRef ds:uri="http://schemas.microsoft.com/office/2006/metadata/properties"/>
    <ds:schemaRef ds:uri="a9a87390-f78c-4828-860f-f457f5651db0"/>
    <ds:schemaRef ds:uri="http://schemas.microsoft.com/sharepoint/v4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719BA8-F226-4100-9FCB-0E2934BB0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87390-f78c-4828-860f-f457f5651db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Breitbild</PresentationFormat>
  <Paragraphs>148</Paragraphs>
  <Slides>17</Slides>
  <Notes>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Ventimiglia, Boris</dc:creator>
  <cp:lastModifiedBy>Plenk Maria</cp:lastModifiedBy>
  <cp:revision>34</cp:revision>
  <dcterms:created xsi:type="dcterms:W3CDTF">2020-01-31T10:12:49Z</dcterms:created>
  <dcterms:modified xsi:type="dcterms:W3CDTF">2020-04-20T10:09:41Z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0x01010008F4B22EF6CADC40A0F49FC94C6100E5</vt:lpwstr>
  </property>
</Properties>
</file>