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2E611-318E-4C10-BB93-27E380D89D6C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B5FDC-AE20-474F-B6E3-D4FA3B0C3E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7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DD736-0CB8-4710-9922-49715B354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EFC236-51C8-4E3B-BDFA-CA30E7FB0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2D6EE8-E254-42A7-90ED-C230D6D4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D31E-9760-4A83-BDDB-402AC995EFA6}" type="datetime1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4816D4-FB29-46EC-B328-89838DC7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6F8B83-475B-419F-B1B5-19BCA4B5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0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736AF-E5AA-44DD-A705-417E9560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96A6C8B-59A8-4EF9-BE1C-352298348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A7C0EF-5065-46ED-914B-897D65A4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B505-B73B-450D-90F6-E32F711F3D7C}" type="datetime1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145A9A-29D2-4C6A-B616-A8DC1AF8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6BF254-F4DB-44B0-BA37-84BD367D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BEE09E5-E3FD-4B7A-B5DA-3E1F2421C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00CE45-22F3-4A9D-BCF2-0ACFF8775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5E9E6C-E005-4832-B98B-9CAAE3E5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317F6-86AD-40EB-85B3-A3390E5D741B}" type="datetime1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61C49C-45A1-479F-9702-95DDC5EA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26D8FC-FAEE-4701-B081-824B6E74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32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6AD37-817A-46D7-816F-A76316764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806119-45CD-45DF-96B4-662469E7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0181AF-EA78-4812-8366-7C799068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F1E8-5767-42BF-8635-44F5041523FE}" type="datetime1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3015CB-5591-4020-94F2-B4A189BA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C00918-5BBC-4445-9705-01F0B8F8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65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B7FCA-AF63-4B0C-A261-06626FA0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3BEAFE-6983-481E-8573-68A06D14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256B47-E9EA-4724-A952-FC5ACB3F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4A41-AE56-43B7-979C-A21BF249D46F}" type="datetime1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3DC579-ADE5-4167-ADC5-14ADD823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67CBFD-38C4-4505-927B-228A9029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28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9FBEB-653D-4794-922A-ECC6FB62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50D55-5960-4CAE-91F0-9F64D9066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A1CB94-07B2-4096-BA80-495B7FDF8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9F5B6B-EF14-46FF-9017-5EECEADB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6B54-894D-4959-88F8-ED9E5184BF22}" type="datetime1">
              <a:rPr lang="de-DE" smtClean="0"/>
              <a:t>28.04.2020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C7A54C-6811-4C6E-846F-417E1174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3843AD-DC53-41B1-B289-F09F8723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52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93AB70-BFA7-419A-BA0D-E389F2E4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5B2AA9-B0ED-42C0-A01A-3A9BE8FEF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1E3A8B-CC84-437A-8112-8590DAB98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F13B19-5096-4580-8F64-88EE6F23A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29691AD-EBA9-4A6D-B464-3673B25E5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8AAFF53-3851-4839-899C-DD9F4A3F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8ED1-34FE-4054-925B-91BE8B131F26}" type="datetime1">
              <a:rPr lang="de-DE" smtClean="0"/>
              <a:t>28.04.2020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ABB9B9A-712F-4814-94F0-4DCC093D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CA8958-B5C5-4DF7-B80C-A63AC47E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26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B5921-A11A-4988-9959-2260D3AEE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C6A5C6-1EE4-4386-B0E5-2EC1A9CB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96F8-8B94-48B9-9579-54960C9B6157}" type="datetime1">
              <a:rPr lang="de-DE" smtClean="0"/>
              <a:t>28.04.2020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5B6EB4-9DD5-4D11-8F74-6A0B032D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1F86F7-9A92-4EBB-9BBA-DC6E581B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70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ADFB24-7440-4E7D-8BBC-1EB21B5E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5609E-9FBF-47E6-B1B7-4F11BD752DBA}" type="datetime1">
              <a:rPr lang="de-DE" smtClean="0"/>
              <a:t>28.04.2020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210EBC-1FE4-44AD-866C-7AFAA1D5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A21AEE-B052-4130-A86B-E0A1993BF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9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597BC-8A32-4A1F-A45D-619B6C59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77686F-05F5-43B5-9993-655F52547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9C93A3-5C91-46DA-BE77-007388F86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CC4643-6381-4E4F-8EA0-560363ABF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69CD8-E854-40E8-979D-F8F28DFBF444}" type="datetime1">
              <a:rPr lang="de-DE" smtClean="0"/>
              <a:t>28.04.2020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74F266-9EDE-46BA-ADFA-9B73DF39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3CB115-F5A1-44C7-87FF-E728F7D8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59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E855D-9DDD-4E2D-BBE2-AD41A26C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8C0FE3-2231-405A-85F5-BAC425F76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510F35-B5B6-4E3A-A647-B35CDBFC2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056B17-CB9B-4098-90A5-7393394F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72CB6-588F-4889-8521-A47BE964AE87}" type="datetime1">
              <a:rPr lang="de-DE" smtClean="0"/>
              <a:t>28.04.2020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E5D512-F2DD-4F50-ADF0-58B4DC3E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D5E993-81D4-4E3D-9DAF-1EE0B010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43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6A7F71-1F24-4F9C-9756-8629540F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7B2B64-9BA1-4038-9ABA-46C7216A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35ED40-7A6B-4BCF-BBAB-C0BF68718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8ED7B-73DC-4276-AF25-7AB7F1F5F357}" type="datetime1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F93133-934C-4B03-92A3-AA077738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FFC692-9835-48D1-8E96-DA9220B46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A891-F458-4600-A099-AAF97D806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9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microsoft.com/office/2007/relationships/media" Target="../media/media14.wav"/><Relationship Id="rId18" Type="http://schemas.openxmlformats.org/officeDocument/2006/relationships/audio" Target="../media/media16.wav"/><Relationship Id="rId3" Type="http://schemas.microsoft.com/office/2007/relationships/media" Target="../media/media9.wav"/><Relationship Id="rId21" Type="http://schemas.openxmlformats.org/officeDocument/2006/relationships/image" Target="../media/image4.png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microsoft.com/office/2007/relationships/media" Target="../media/media16.wav"/><Relationship Id="rId2" Type="http://schemas.openxmlformats.org/officeDocument/2006/relationships/audio" Target="../media/media8.wav"/><Relationship Id="rId16" Type="http://schemas.openxmlformats.org/officeDocument/2006/relationships/audio" Target="../media/media15.wav"/><Relationship Id="rId20" Type="http://schemas.openxmlformats.org/officeDocument/2006/relationships/image" Target="../media/image1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5" Type="http://schemas.microsoft.com/office/2007/relationships/media" Target="../media/media10.wav"/><Relationship Id="rId15" Type="http://schemas.microsoft.com/office/2007/relationships/media" Target="../media/media15.wav"/><Relationship Id="rId10" Type="http://schemas.openxmlformats.org/officeDocument/2006/relationships/audio" Target="../media/media12.wav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audio" Target="../media/media1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openxmlformats.org/officeDocument/2006/relationships/slideLayout" Target="../slideLayouts/slideLayout1.xml"/><Relationship Id="rId3" Type="http://schemas.microsoft.com/office/2007/relationships/media" Target="../media/media18.wav"/><Relationship Id="rId7" Type="http://schemas.microsoft.com/office/2007/relationships/media" Target="../media/media20.wav"/><Relationship Id="rId12" Type="http://schemas.openxmlformats.org/officeDocument/2006/relationships/audio" Target="../media/media22.wav"/><Relationship Id="rId17" Type="http://schemas.openxmlformats.org/officeDocument/2006/relationships/image" Target="../media/image4.png"/><Relationship Id="rId2" Type="http://schemas.openxmlformats.org/officeDocument/2006/relationships/audio" Target="../media/media17.wav"/><Relationship Id="rId16" Type="http://schemas.openxmlformats.org/officeDocument/2006/relationships/image" Target="../media/image17.png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microsoft.com/office/2007/relationships/media" Target="../media/media22.wav"/><Relationship Id="rId5" Type="http://schemas.microsoft.com/office/2007/relationships/media" Target="../media/media19.wav"/><Relationship Id="rId15" Type="http://schemas.openxmlformats.org/officeDocument/2006/relationships/image" Target="../media/image16.png"/><Relationship Id="rId10" Type="http://schemas.openxmlformats.org/officeDocument/2006/relationships/audio" Target="../media/media21.wav"/><Relationship Id="rId4" Type="http://schemas.openxmlformats.org/officeDocument/2006/relationships/audio" Target="../media/media18.wav"/><Relationship Id="rId9" Type="http://schemas.microsoft.com/office/2007/relationships/media" Target="../media/media21.wav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microsoft.com/office/2007/relationships/media" Target="../media/media24.wav"/><Relationship Id="rId7" Type="http://schemas.openxmlformats.org/officeDocument/2006/relationships/image" Target="../media/image18.emf"/><Relationship Id="rId12" Type="http://schemas.openxmlformats.org/officeDocument/2006/relationships/image" Target="../media/image23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11" Type="http://schemas.openxmlformats.org/officeDocument/2006/relationships/image" Target="../media/image22.e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media24.wav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72697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33" y="1906912"/>
            <a:ext cx="4427821" cy="247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04" y="4613925"/>
            <a:ext cx="7464947" cy="99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435115" y="1119629"/>
            <a:ext cx="54776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b="1" dirty="0" smtClean="0"/>
              <a:t>Internet – </a:t>
            </a:r>
            <a:r>
              <a:rPr lang="de-DE" sz="2500" dirty="0" smtClean="0"/>
              <a:t>wie funktioniert das?</a:t>
            </a:r>
            <a:endParaRPr lang="de-DE" sz="2500" dirty="0"/>
          </a:p>
        </p:txBody>
      </p:sp>
      <p:sp>
        <p:nvSpPr>
          <p:cNvPr id="9" name="Rechteck 8"/>
          <p:cNvSpPr/>
          <p:nvPr/>
        </p:nvSpPr>
        <p:spPr>
          <a:xfrm>
            <a:off x="3076509" y="311992"/>
            <a:ext cx="6248400" cy="5955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" name="Textfeld 6"/>
          <p:cNvSpPr txBox="1"/>
          <p:nvPr/>
        </p:nvSpPr>
        <p:spPr>
          <a:xfrm>
            <a:off x="2374667" y="344832"/>
            <a:ext cx="76520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5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Lerneinheit</a:t>
            </a:r>
            <a:r>
              <a:rPr lang="de-DE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Internet - sicher und einfach</a:t>
            </a:r>
            <a:endParaRPr lang="de-DE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Folie 1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6641" y="1067683"/>
            <a:ext cx="609600" cy="609600"/>
          </a:xfrm>
          <a:prstGeom prst="rect">
            <a:avLst/>
          </a:prstGeom>
        </p:spPr>
      </p:pic>
      <p:pic>
        <p:nvPicPr>
          <p:cNvPr id="11" name="Folie 1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3272" y="30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10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31" y="253511"/>
            <a:ext cx="7590743" cy="50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2821167" y="828620"/>
            <a:ext cx="6862763" cy="1648157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63500">
              <a:srgbClr val="4472C4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 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Das Internet ist top-aktuell!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In Sekundenschnelle lassen sich Informationen und Neuigkeiten auf der ganzen Welt verbreiten.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 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21166" y="2669757"/>
            <a:ext cx="6862763" cy="1712046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63500">
              <a:srgbClr val="4472C4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Das Internet für alle da!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 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Jeder kann das Internet nutzen.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 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78" y="4696703"/>
            <a:ext cx="1429036" cy="133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oli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4753" y="219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11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86" y="4527943"/>
            <a:ext cx="1708170" cy="160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2561804" y="2490498"/>
            <a:ext cx="7324317" cy="190595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63500">
              <a:srgbClr val="4472C4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Dank des Internets alles von Zuhause aus erledigen: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</a:rPr>
              <a:t> 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457200" algn="l"/>
              </a:tabLst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Ich kann einkaufen: ohne in ein Geschäft zu gehen. 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457200" algn="l"/>
              </a:tabLst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Musik, Spiele und Filme kann ich mir herunterladen.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 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1804" y="269967"/>
            <a:ext cx="7324317" cy="1958417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63500">
              <a:srgbClr val="4472C4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Das Internet verbindet grenzenlos!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Times New Roman"/>
              </a:rPr>
              <a:t> 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457200" algn="l"/>
              </a:tabLst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Ich kann mit Menschen auf der ganzen Welt reden.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457200" algn="l"/>
              </a:tabLst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Ich kann mit Webcams die ganze Welt „bereisen“.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 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Foli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1832" y="489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12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521637" y="185209"/>
            <a:ext cx="7428820" cy="2117318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63500">
              <a:srgbClr val="4472C4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Im Internet lauern Gefahren!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 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Das Internet ist ein Ort für kriminelle Machen-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schaften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. 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Betrüger und Kinder-Schänder sind auch hier anzutreffen.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Hacker spähen Konto-Daten oder persönliche Informationen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aus.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 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35677" y="2486005"/>
            <a:ext cx="7428820" cy="2130784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63500">
              <a:srgbClr val="4472C4">
                <a:satMod val="175000"/>
                <a:alpha val="40000"/>
              </a:srgbClr>
            </a:glo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Mobbing im Internet!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 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Menschen werden anonym gemobbt!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Sie werden vor Freunden, vor der Familie und vor der ganzen Welt bloßgestellt.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 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74" y="4698463"/>
            <a:ext cx="2260235" cy="150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oli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944" y="33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3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13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9552" y="14847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Quellenverzeichnis der Bilder: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264807"/>
              </p:ext>
            </p:extLst>
          </p:nvPr>
        </p:nvGraphicFramePr>
        <p:xfrm>
          <a:off x="683568" y="2063719"/>
          <a:ext cx="6096000" cy="138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638148402"/>
                    </a:ext>
                  </a:extLst>
                </a:gridCol>
                <a:gridCol w="5447928">
                  <a:extLst>
                    <a:ext uri="{9D8B030D-6E8A-4147-A177-3AD203B41FA5}">
                      <a16:colId xmlns:a16="http://schemas.microsoft.com/office/drawing/2014/main" val="842130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50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© Lebenshilfe für Menschen mit geistiger Behinderung e. v. Illustrator Stefan Albers, Atelier Fleetinsel,2013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0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https://pixabay.com/de/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3976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0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659040"/>
              </p:ext>
            </p:extLst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2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67" y="913068"/>
            <a:ext cx="3394680" cy="225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4" y="3318025"/>
            <a:ext cx="8011081" cy="63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4" y="4043961"/>
            <a:ext cx="8011081" cy="63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5" y="4769897"/>
            <a:ext cx="8011081" cy="63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0" y="5495833"/>
            <a:ext cx="8011076" cy="4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01516" y="366026"/>
            <a:ext cx="9744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Du kannst dir das Internet wie ein riesiges Straßennetz vorstellen!</a:t>
            </a:r>
            <a:endParaRPr lang="de-DE" sz="2200" dirty="0"/>
          </a:p>
        </p:txBody>
      </p:sp>
      <p:pic>
        <p:nvPicPr>
          <p:cNvPr id="11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9218" y="27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3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325318" y="3928640"/>
            <a:ext cx="12490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8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?!</a:t>
            </a:r>
            <a:endParaRPr lang="de-DE" sz="8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734491" y="386321"/>
            <a:ext cx="69560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Sicherheit im Internet </a:t>
            </a:r>
            <a:r>
              <a:rPr lang="de-DE" sz="3000" dirty="0" smtClean="0"/>
              <a:t>– persönliche Daten</a:t>
            </a:r>
            <a:endParaRPr lang="de-DE" sz="30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82" y="958108"/>
            <a:ext cx="3538735" cy="2547827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323702" y="3991500"/>
            <a:ext cx="9222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u="sng" dirty="0" smtClean="0"/>
              <a:t>Stelle dir vor</a:t>
            </a:r>
            <a:r>
              <a:rPr lang="de-DE" sz="2200" dirty="0" smtClean="0"/>
              <a:t>:</a:t>
            </a:r>
          </a:p>
          <a:p>
            <a:r>
              <a:rPr lang="de-DE" sz="2200" dirty="0" smtClean="0"/>
              <a:t>Du triffst fremde Menschen in der Straßenbahn oder auf dem Arbeitsweg.</a:t>
            </a:r>
          </a:p>
          <a:p>
            <a:r>
              <a:rPr lang="de-DE" sz="2200" dirty="0" smtClean="0"/>
              <a:t>Sie fragen dich nach deinem Namen und deiner Adresse.</a:t>
            </a:r>
          </a:p>
          <a:p>
            <a:r>
              <a:rPr lang="de-DE" sz="2200" dirty="0" smtClean="0"/>
              <a:t>Du wirst diesen Menschen sicherlich keine Antwort geben, oder?</a:t>
            </a:r>
            <a:endParaRPr lang="de-DE" sz="2200" dirty="0"/>
          </a:p>
        </p:txBody>
      </p:sp>
      <p:pic>
        <p:nvPicPr>
          <p:cNvPr id="6" name="Foli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0508" y="386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0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4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04" y="980710"/>
            <a:ext cx="3943987" cy="262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 bwMode="auto">
          <a:xfrm>
            <a:off x="3171488" y="381636"/>
            <a:ext cx="5918200" cy="381000"/>
            <a:chOff x="1020" y="778"/>
            <a:chExt cx="3728" cy="240"/>
          </a:xfrm>
        </p:grpSpPr>
        <p:sp>
          <p:nvSpPr>
            <p:cNvPr id="12" name="AutoShape 9"/>
            <p:cNvSpPr>
              <a:spLocks noChangeAspect="1" noChangeArrowheads="1" noTextEdit="1"/>
            </p:cNvSpPr>
            <p:nvPr/>
          </p:nvSpPr>
          <p:spPr bwMode="auto">
            <a:xfrm>
              <a:off x="1020" y="778"/>
              <a:ext cx="362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00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070" y="808"/>
              <a:ext cx="367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Genauso solltest du dich auch im Internet verhalten</a:t>
              </a:r>
              <a:endPara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525" y="808"/>
              <a:ext cx="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556" y="808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091" y="808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154" y="808"/>
              <a:ext cx="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684" y="824"/>
              <a:ext cx="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9148725" y="5350"/>
            <a:ext cx="7384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33425" y="4010333"/>
            <a:ext cx="57999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 smtClean="0"/>
              <a:t>Denn auch dort gibt es gefährliche Menschen.</a:t>
            </a:r>
          </a:p>
          <a:p>
            <a:pPr algn="ctr"/>
            <a:r>
              <a:rPr lang="de-DE" sz="2200" dirty="0" smtClean="0"/>
              <a:t>Diese Menschen können dir schaden.</a:t>
            </a:r>
          </a:p>
          <a:p>
            <a:pPr algn="ctr"/>
            <a:r>
              <a:rPr lang="de-DE" sz="2200" dirty="0" smtClean="0"/>
              <a:t>Manche Personen geben sich als eine andere Person aus.</a:t>
            </a:r>
          </a:p>
          <a:p>
            <a:pPr algn="ctr"/>
            <a:r>
              <a:rPr lang="de-DE" sz="2200" dirty="0" smtClean="0"/>
              <a:t>Eine Person, die sie in Wirklichkeit nicht sind.</a:t>
            </a:r>
            <a:endParaRPr lang="de-DE" sz="2200" dirty="0"/>
          </a:p>
        </p:txBody>
      </p:sp>
      <p:pic>
        <p:nvPicPr>
          <p:cNvPr id="7" name="Foli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6612" y="254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5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12" y="4352240"/>
            <a:ext cx="1776462" cy="166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65120" y="267144"/>
            <a:ext cx="6992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/>
              <a:t>Sicherheit im Internet </a:t>
            </a:r>
            <a:r>
              <a:rPr lang="de-DE" sz="3000" dirty="0" smtClean="0"/>
              <a:t>– Persönliche Daten</a:t>
            </a:r>
            <a:endParaRPr lang="de-DE" sz="3000" dirty="0"/>
          </a:p>
        </p:txBody>
      </p:sp>
      <p:sp>
        <p:nvSpPr>
          <p:cNvPr id="13" name="Textfeld 12"/>
          <p:cNvSpPr txBox="1"/>
          <p:nvPr/>
        </p:nvSpPr>
        <p:spPr>
          <a:xfrm>
            <a:off x="2924459" y="1186307"/>
            <a:ext cx="68743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 smtClean="0"/>
              <a:t>Beim Chatten solltest du nie deinen wirklichen Namen benutzen.</a:t>
            </a:r>
          </a:p>
          <a:p>
            <a:pPr algn="ctr"/>
            <a:r>
              <a:rPr lang="de-DE" sz="2200" dirty="0" smtClean="0"/>
              <a:t>Mit Chatten ist eine Unterhaltung über das Internet gemeint.</a:t>
            </a:r>
          </a:p>
          <a:p>
            <a:pPr algn="ctr"/>
            <a:r>
              <a:rPr lang="de-DE" sz="2200" dirty="0" smtClean="0"/>
              <a:t>Am besten legst du dir einen Spitz-Namen zu.</a:t>
            </a:r>
          </a:p>
          <a:p>
            <a:pPr algn="ctr"/>
            <a:r>
              <a:rPr lang="de-DE" sz="2200" dirty="0" smtClean="0"/>
              <a:t>Dieser Spitz-Name sollte frei erfunden sein.</a:t>
            </a:r>
          </a:p>
          <a:p>
            <a:pPr algn="ctr"/>
            <a:r>
              <a:rPr lang="de-DE" sz="2200" dirty="0" smtClean="0"/>
              <a:t>Du kannst auch Zahlen an deine Spitznamen anhängen, aber nie dein Alter oder dein Geburtsjahr.</a:t>
            </a:r>
            <a:endParaRPr lang="de-DE" sz="2200" dirty="0"/>
          </a:p>
        </p:txBody>
      </p:sp>
      <p:pic>
        <p:nvPicPr>
          <p:cNvPr id="6" name="Foli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8762" y="267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4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6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91" y="755562"/>
            <a:ext cx="8829676" cy="113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90" y="2205546"/>
            <a:ext cx="8829673" cy="107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43" y="3276327"/>
            <a:ext cx="3639538" cy="2637217"/>
          </a:xfrm>
          <a:prstGeom prst="rect">
            <a:avLst/>
          </a:prstGeom>
        </p:spPr>
      </p:pic>
      <p:pic>
        <p:nvPicPr>
          <p:cNvPr id="8" name="Foli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0241" y="755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3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7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7429318" y="3995963"/>
            <a:ext cx="1581150" cy="1323975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Ab 13 Jahren darfst du dich in einem Sozialen Netzwerk anmelden.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Facebook erst ab 16!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7407735" y="2483795"/>
            <a:ext cx="1581150" cy="135255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Du benötigst ein Benutzer-Namen, eine E-Mail-Adresse und ein Pass-Wort um dich zu registrieren.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2661333" y="1161730"/>
            <a:ext cx="1628775" cy="103403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Was brauche ich um Mitglied in einem Sozialen Netz-Werk zu werden?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2661333" y="2394250"/>
            <a:ext cx="1628775" cy="80962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Ab wann kann ich mich registrieren?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661333" y="3411887"/>
            <a:ext cx="1628775" cy="8001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Welche Angaben muss ich machen?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2661332" y="4415807"/>
            <a:ext cx="1628775" cy="8763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Worauf muss ich bei meinen Angaben achten?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7429318" y="683595"/>
            <a:ext cx="1581150" cy="752475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Calibri"/>
                <a:cs typeface="Times New Roman"/>
              </a:rPr>
              <a:t>Die meisten Angaben sind freiwillig!</a:t>
            </a:r>
            <a:endParaRPr kumimoji="0" lang="de-D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/>
              <a:cs typeface="Times New Roman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7429318" y="1606354"/>
            <a:ext cx="1581150" cy="733425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Gib niemals deine Adresse oder Telefon-Nummer an!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14" name="Group 11"/>
          <p:cNvGrpSpPr>
            <a:grpSpLocks noChangeAspect="1"/>
          </p:cNvGrpSpPr>
          <p:nvPr/>
        </p:nvGrpSpPr>
        <p:grpSpPr bwMode="auto">
          <a:xfrm>
            <a:off x="3051266" y="186236"/>
            <a:ext cx="5746750" cy="641350"/>
            <a:chOff x="984" y="622"/>
            <a:chExt cx="3620" cy="404"/>
          </a:xfrm>
        </p:grpSpPr>
        <p:sp>
          <p:nvSpPr>
            <p:cNvPr id="15" name="AutoShape 10"/>
            <p:cNvSpPr>
              <a:spLocks noChangeAspect="1" noChangeArrowheads="1" noTextEdit="1"/>
            </p:cNvSpPr>
            <p:nvPr/>
          </p:nvSpPr>
          <p:spPr bwMode="auto">
            <a:xfrm>
              <a:off x="984" y="802"/>
              <a:ext cx="362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075" y="622"/>
              <a:ext cx="19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Verbinde die Fragen mit den richtigen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2983" y="622"/>
              <a:ext cx="53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Antworten: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3387" y="869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Folie 7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74810" y="40186"/>
            <a:ext cx="609600" cy="609600"/>
          </a:xfrm>
          <a:prstGeom prst="rect">
            <a:avLst/>
          </a:prstGeom>
        </p:spPr>
      </p:pic>
      <p:pic>
        <p:nvPicPr>
          <p:cNvPr id="19" name="Folie 7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25892" y="1301554"/>
            <a:ext cx="609600" cy="609600"/>
          </a:xfrm>
          <a:prstGeom prst="rect">
            <a:avLst/>
          </a:prstGeom>
        </p:spPr>
      </p:pic>
      <p:pic>
        <p:nvPicPr>
          <p:cNvPr id="20" name="Folie 7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10468" y="2902988"/>
            <a:ext cx="609600" cy="609600"/>
          </a:xfrm>
          <a:prstGeom prst="rect">
            <a:avLst/>
          </a:prstGeom>
        </p:spPr>
      </p:pic>
      <p:pic>
        <p:nvPicPr>
          <p:cNvPr id="21" name="Folie 7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25892" y="2545220"/>
            <a:ext cx="609600" cy="609600"/>
          </a:xfrm>
          <a:prstGeom prst="rect">
            <a:avLst/>
          </a:prstGeom>
        </p:spPr>
      </p:pic>
      <p:pic>
        <p:nvPicPr>
          <p:cNvPr id="22" name="Folie 7_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10468" y="4415807"/>
            <a:ext cx="609600" cy="609600"/>
          </a:xfrm>
          <a:prstGeom prst="rect">
            <a:avLst/>
          </a:prstGeom>
        </p:spPr>
      </p:pic>
      <p:pic>
        <p:nvPicPr>
          <p:cNvPr id="23" name="Folie 7_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25892" y="3509282"/>
            <a:ext cx="609600" cy="609600"/>
          </a:xfrm>
          <a:prstGeom prst="rect">
            <a:avLst/>
          </a:prstGeom>
        </p:spPr>
      </p:pic>
      <p:pic>
        <p:nvPicPr>
          <p:cNvPr id="24" name="Folie 7_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13046" y="1726944"/>
            <a:ext cx="609600" cy="609600"/>
          </a:xfrm>
          <a:prstGeom prst="rect">
            <a:avLst/>
          </a:prstGeom>
        </p:spPr>
      </p:pic>
      <p:pic>
        <p:nvPicPr>
          <p:cNvPr id="25" name="Folie 7_8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25892" y="4595747"/>
            <a:ext cx="609600" cy="609600"/>
          </a:xfrm>
          <a:prstGeom prst="rect">
            <a:avLst/>
          </a:prstGeom>
        </p:spPr>
      </p:pic>
      <p:pic>
        <p:nvPicPr>
          <p:cNvPr id="26" name="Folie 7_9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10468" y="806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0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2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1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3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7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54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0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39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8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98" y="1321661"/>
            <a:ext cx="163988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834" y="2473789"/>
            <a:ext cx="1590675" cy="122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bgerundetes Rechteck 13"/>
          <p:cNvSpPr/>
          <p:nvPr/>
        </p:nvSpPr>
        <p:spPr>
          <a:xfrm>
            <a:off x="3017707" y="2617805"/>
            <a:ext cx="1628775" cy="84772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Darf ich meine Hobbys bekannt machen?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3017707" y="4057965"/>
            <a:ext cx="1628775" cy="83820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>
                <a:effectLst/>
                <a:latin typeface="Arial"/>
                <a:ea typeface="Calibri"/>
                <a:cs typeface="Times New Roman"/>
              </a:rPr>
              <a:t>Was kommt am Ende dabei heraus?</a:t>
            </a:r>
            <a:endParaRPr lang="de-DE" sz="110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7814834" y="1321661"/>
            <a:ext cx="1581150" cy="904875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Natürlich! Viele Menschen tauschen sich über ihre Hobbys aus.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7817860" y="4041569"/>
            <a:ext cx="1581150" cy="95250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100" dirty="0">
                <a:effectLst/>
                <a:latin typeface="Arial"/>
                <a:ea typeface="Calibri"/>
                <a:cs typeface="Times New Roman"/>
              </a:rPr>
              <a:t>Am Ende kommt dein persönliches Profil heraus = dein Benutzer-Konto.</a:t>
            </a:r>
            <a:endParaRPr lang="de-DE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Folie 8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46482" y="1509358"/>
            <a:ext cx="609600" cy="609600"/>
          </a:xfrm>
          <a:prstGeom prst="rect">
            <a:avLst/>
          </a:prstGeom>
        </p:spPr>
      </p:pic>
      <p:pic>
        <p:nvPicPr>
          <p:cNvPr id="6" name="Folie 8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5509" y="2798045"/>
            <a:ext cx="609600" cy="609600"/>
          </a:xfrm>
          <a:prstGeom prst="rect">
            <a:avLst/>
          </a:prstGeom>
        </p:spPr>
      </p:pic>
      <p:pic>
        <p:nvPicPr>
          <p:cNvPr id="7" name="Folie 8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72986" y="2798045"/>
            <a:ext cx="609600" cy="609600"/>
          </a:xfrm>
          <a:prstGeom prst="rect">
            <a:avLst/>
          </a:prstGeom>
        </p:spPr>
      </p:pic>
      <p:pic>
        <p:nvPicPr>
          <p:cNvPr id="8" name="Folie 8_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5509" y="1469298"/>
            <a:ext cx="609600" cy="609600"/>
          </a:xfrm>
          <a:prstGeom prst="rect">
            <a:avLst/>
          </a:prstGeom>
        </p:spPr>
      </p:pic>
      <p:pic>
        <p:nvPicPr>
          <p:cNvPr id="9" name="Folie 8_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72986" y="4238475"/>
            <a:ext cx="609600" cy="609600"/>
          </a:xfrm>
          <a:prstGeom prst="rect">
            <a:avLst/>
          </a:prstGeom>
        </p:spPr>
      </p:pic>
      <p:pic>
        <p:nvPicPr>
          <p:cNvPr id="10" name="Folie 8_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5509" y="4267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64FF98C2-165E-4342-8A9F-8F08E06621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2709" y="6288505"/>
          <a:ext cx="10131669" cy="41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454">
                  <a:extLst>
                    <a:ext uri="{9D8B030D-6E8A-4147-A177-3AD203B41FA5}">
                      <a16:colId xmlns:a16="http://schemas.microsoft.com/office/drawing/2014/main" val="2844020980"/>
                    </a:ext>
                  </a:extLst>
                </a:gridCol>
                <a:gridCol w="934479">
                  <a:extLst>
                    <a:ext uri="{9D8B030D-6E8A-4147-A177-3AD203B41FA5}">
                      <a16:colId xmlns:a16="http://schemas.microsoft.com/office/drawing/2014/main" val="224418126"/>
                    </a:ext>
                  </a:extLst>
                </a:gridCol>
                <a:gridCol w="2173705">
                  <a:extLst>
                    <a:ext uri="{9D8B030D-6E8A-4147-A177-3AD203B41FA5}">
                      <a16:colId xmlns:a16="http://schemas.microsoft.com/office/drawing/2014/main" val="2324644041"/>
                    </a:ext>
                  </a:extLst>
                </a:gridCol>
                <a:gridCol w="1636295">
                  <a:extLst>
                    <a:ext uri="{9D8B030D-6E8A-4147-A177-3AD203B41FA5}">
                      <a16:colId xmlns:a16="http://schemas.microsoft.com/office/drawing/2014/main" val="1163937539"/>
                    </a:ext>
                  </a:extLst>
                </a:gridCol>
                <a:gridCol w="3554155">
                  <a:extLst>
                    <a:ext uri="{9D8B030D-6E8A-4147-A177-3AD203B41FA5}">
                      <a16:colId xmlns:a16="http://schemas.microsoft.com/office/drawing/2014/main" val="2934722607"/>
                    </a:ext>
                  </a:extLst>
                </a:gridCol>
                <a:gridCol w="536581">
                  <a:extLst>
                    <a:ext uri="{9D8B030D-6E8A-4147-A177-3AD203B41FA5}">
                      <a16:colId xmlns:a16="http://schemas.microsoft.com/office/drawing/2014/main" val="1889391635"/>
                    </a:ext>
                  </a:extLst>
                </a:gridCol>
              </a:tblGrid>
              <a:tr h="410629"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Erstellt von: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Lebenshilfe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Werkstatt GmbH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Thema der Lerneinheit: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 – sicher</a:t>
                      </a:r>
                      <a:r>
                        <a:rPr lang="de-DE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einfach</a:t>
                      </a:r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4192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32791C-7976-4954-90A9-65F17E27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6641" y="6311718"/>
            <a:ext cx="2743200" cy="365125"/>
          </a:xfrm>
        </p:spPr>
        <p:txBody>
          <a:bodyPr/>
          <a:lstStyle/>
          <a:p>
            <a:fld id="{4208A891-F458-4600-A099-AAF97D80662C}" type="slidenum">
              <a:rPr lang="de-DE" smtClean="0">
                <a:solidFill>
                  <a:schemeClr val="tx1"/>
                </a:solidFill>
              </a:rPr>
              <a:t>9</a:t>
            </a:fld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DDA4DA-9F9B-41D2-8171-08B658F9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228" y="6302775"/>
            <a:ext cx="920576" cy="38408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2875300" y="621115"/>
            <a:ext cx="5746750" cy="503237"/>
            <a:chOff x="1070" y="1083"/>
            <a:chExt cx="3620" cy="317"/>
          </a:xfrm>
        </p:grpSpPr>
        <p:sp>
          <p:nvSpPr>
            <p:cNvPr id="7" name="AutoShape 5"/>
            <p:cNvSpPr>
              <a:spLocks noChangeAspect="1" noChangeArrowheads="1" noTextEdit="1"/>
            </p:cNvSpPr>
            <p:nvPr/>
          </p:nvSpPr>
          <p:spPr bwMode="auto">
            <a:xfrm>
              <a:off x="1070" y="1083"/>
              <a:ext cx="362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070" y="1129"/>
              <a:ext cx="84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8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rPr>
                <a:t>Darf ich</a:t>
              </a:r>
              <a:endParaRPr kumimoji="0" lang="de-DE" altLang="de-DE" sz="2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07" y="1179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96" y="1484392"/>
            <a:ext cx="57467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96" y="2040761"/>
            <a:ext cx="57467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96" y="3120881"/>
            <a:ext cx="57467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08" y="4220696"/>
            <a:ext cx="13223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28" y="1484392"/>
            <a:ext cx="57467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25"/>
          <p:cNvGrpSpPr>
            <a:grpSpLocks noChangeAspect="1"/>
          </p:cNvGrpSpPr>
          <p:nvPr/>
        </p:nvGrpSpPr>
        <p:grpSpPr bwMode="auto">
          <a:xfrm>
            <a:off x="5827628" y="1990407"/>
            <a:ext cx="5746750" cy="646113"/>
            <a:chOff x="2617" y="1753"/>
            <a:chExt cx="3620" cy="407"/>
          </a:xfrm>
        </p:grpSpPr>
        <p:sp>
          <p:nvSpPr>
            <p:cNvPr id="16" name="AutoShape 24"/>
            <p:cNvSpPr>
              <a:spLocks noChangeAspect="1" noChangeArrowheads="1" noTextEdit="1"/>
            </p:cNvSpPr>
            <p:nvPr/>
          </p:nvSpPr>
          <p:spPr bwMode="auto">
            <a:xfrm>
              <a:off x="2617" y="1796"/>
              <a:ext cx="3620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3016" y="1800"/>
              <a:ext cx="19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Wingdings" pitchFamily="2" charset="2"/>
                  <a:cs typeface="Arial" pitchFamily="34" charset="0"/>
                </a:rPr>
                <a:t>L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3121" y="1800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>
              <a:off x="3171" y="1753"/>
              <a:ext cx="150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Fotos von</a:t>
              </a:r>
              <a:r>
                <a:rPr kumimoji="0" lang="de-DE" altLang="de-DE" sz="14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deinen Freunden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400" dirty="0">
                  <a:solidFill>
                    <a:srgbClr val="000000"/>
                  </a:solidFill>
                </a:rPr>
                <a:t>o</a:t>
              </a:r>
              <a:r>
                <a:rPr lang="de-DE" altLang="de-DE" sz="1400" baseline="0" dirty="0" smtClean="0">
                  <a:solidFill>
                    <a:srgbClr val="000000"/>
                  </a:solidFill>
                </a:rPr>
                <a:t>hne</a:t>
              </a:r>
              <a:r>
                <a:rPr lang="de-DE" altLang="de-DE" sz="1400" dirty="0" smtClean="0">
                  <a:solidFill>
                    <a:srgbClr val="000000"/>
                  </a:solidFill>
                </a:rPr>
                <a:t> Erlaubnis online stellen.</a:t>
              </a: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>
              <a:off x="3694" y="180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>
              <a:off x="3757" y="180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>
              <a:off x="6035" y="1800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6065" y="1800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36"/>
          <p:cNvGrpSpPr>
            <a:grpSpLocks noChangeAspect="1"/>
          </p:cNvGrpSpPr>
          <p:nvPr/>
        </p:nvGrpSpPr>
        <p:grpSpPr bwMode="auto">
          <a:xfrm>
            <a:off x="4819516" y="2852544"/>
            <a:ext cx="5746750" cy="1079501"/>
            <a:chOff x="2027" y="2387"/>
            <a:chExt cx="3620" cy="680"/>
          </a:xfrm>
        </p:grpSpPr>
        <p:sp>
          <p:nvSpPr>
            <p:cNvPr id="25" name="AutoShape 35"/>
            <p:cNvSpPr>
              <a:spLocks noChangeAspect="1" noChangeArrowheads="1" noTextEdit="1"/>
            </p:cNvSpPr>
            <p:nvPr/>
          </p:nvSpPr>
          <p:spPr bwMode="auto">
            <a:xfrm>
              <a:off x="2027" y="2601"/>
              <a:ext cx="3620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Rectangle 37"/>
            <p:cNvSpPr>
              <a:spLocks noChangeArrowheads="1"/>
            </p:cNvSpPr>
            <p:nvPr/>
          </p:nvSpPr>
          <p:spPr bwMode="auto">
            <a:xfrm>
              <a:off x="3062" y="2432"/>
              <a:ext cx="19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Wingdings" pitchFamily="2" charset="2"/>
                  <a:cs typeface="Arial" pitchFamily="34" charset="0"/>
                </a:rPr>
                <a:t>L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38"/>
            <p:cNvSpPr>
              <a:spLocks noChangeArrowheads="1"/>
            </p:cNvSpPr>
            <p:nvPr/>
          </p:nvSpPr>
          <p:spPr bwMode="auto">
            <a:xfrm>
              <a:off x="2531" y="2605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3198" y="2387"/>
              <a:ext cx="1761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Über andere </a:t>
              </a:r>
              <a:r>
                <a:rPr lang="de-DE" altLang="de-DE" sz="1400" dirty="0" smtClean="0">
                  <a:solidFill>
                    <a:srgbClr val="000000"/>
                  </a:solidFill>
                </a:rPr>
                <a:t>Schlechtes</a:t>
              </a: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schreiben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oder sie schikanieren.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400" dirty="0" smtClean="0">
                  <a:solidFill>
                    <a:srgbClr val="000000"/>
                  </a:solidFill>
                </a:rPr>
                <a:t>Das ist Mobbing!</a:t>
              </a: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40"/>
            <p:cNvSpPr>
              <a:spLocks noChangeArrowheads="1"/>
            </p:cNvSpPr>
            <p:nvPr/>
          </p:nvSpPr>
          <p:spPr bwMode="auto">
            <a:xfrm>
              <a:off x="4051" y="2605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42"/>
            <p:cNvSpPr>
              <a:spLocks noChangeArrowheads="1"/>
            </p:cNvSpPr>
            <p:nvPr/>
          </p:nvSpPr>
          <p:spPr bwMode="auto">
            <a:xfrm>
              <a:off x="4224" y="260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43"/>
            <p:cNvSpPr>
              <a:spLocks noChangeArrowheads="1"/>
            </p:cNvSpPr>
            <p:nvPr/>
          </p:nvSpPr>
          <p:spPr bwMode="auto">
            <a:xfrm>
              <a:off x="4256" y="260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44"/>
            <p:cNvSpPr>
              <a:spLocks noChangeArrowheads="1"/>
            </p:cNvSpPr>
            <p:nvPr/>
          </p:nvSpPr>
          <p:spPr bwMode="auto">
            <a:xfrm>
              <a:off x="4885" y="260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45"/>
            <p:cNvSpPr>
              <a:spLocks noChangeArrowheads="1"/>
            </p:cNvSpPr>
            <p:nvPr/>
          </p:nvSpPr>
          <p:spPr bwMode="auto">
            <a:xfrm>
              <a:off x="4916" y="2605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46"/>
            <p:cNvSpPr>
              <a:spLocks noChangeArrowheads="1"/>
            </p:cNvSpPr>
            <p:nvPr/>
          </p:nvSpPr>
          <p:spPr bwMode="auto">
            <a:xfrm>
              <a:off x="4947" y="260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48"/>
            <p:cNvSpPr>
              <a:spLocks noChangeArrowheads="1"/>
            </p:cNvSpPr>
            <p:nvPr/>
          </p:nvSpPr>
          <p:spPr bwMode="auto">
            <a:xfrm>
              <a:off x="3042" y="2799"/>
              <a:ext cx="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de-DE" alt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Grafik 3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80" y="4210774"/>
            <a:ext cx="1343025" cy="1162050"/>
          </a:xfrm>
          <a:prstGeom prst="rect">
            <a:avLst/>
          </a:prstGeom>
        </p:spPr>
      </p:pic>
      <p:grpSp>
        <p:nvGrpSpPr>
          <p:cNvPr id="37" name="Group 12"/>
          <p:cNvGrpSpPr>
            <a:grpSpLocks noChangeAspect="1"/>
          </p:cNvGrpSpPr>
          <p:nvPr/>
        </p:nvGrpSpPr>
        <p:grpSpPr bwMode="auto">
          <a:xfrm>
            <a:off x="6797729" y="566425"/>
            <a:ext cx="5746750" cy="522287"/>
            <a:chOff x="1070" y="2029"/>
            <a:chExt cx="3620" cy="329"/>
          </a:xfrm>
        </p:grpSpPr>
        <p:sp>
          <p:nvSpPr>
            <p:cNvPr id="3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070" y="2029"/>
              <a:ext cx="362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39" name="Rectangle 13"/>
            <p:cNvSpPr>
              <a:spLocks noChangeArrowheads="1"/>
            </p:cNvSpPr>
            <p:nvPr/>
          </p:nvSpPr>
          <p:spPr bwMode="auto">
            <a:xfrm>
              <a:off x="1070" y="2075"/>
              <a:ext cx="144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Darf ich nicht</a:t>
              </a:r>
              <a:endParaRPr kumimoji="0" lang="de-DE" altLang="de-DE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14"/>
            <p:cNvSpPr>
              <a:spLocks noChangeArrowheads="1"/>
            </p:cNvSpPr>
            <p:nvPr/>
          </p:nvSpPr>
          <p:spPr bwMode="auto">
            <a:xfrm>
              <a:off x="1991" y="2125"/>
              <a:ext cx="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de-DE" alt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79" y="2598848"/>
            <a:ext cx="57467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9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46" y="3654279"/>
            <a:ext cx="57467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olie 9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80251" y="639450"/>
            <a:ext cx="609600" cy="609600"/>
          </a:xfrm>
          <a:prstGeom prst="rect">
            <a:avLst/>
          </a:prstGeom>
        </p:spPr>
      </p:pic>
      <p:pic>
        <p:nvPicPr>
          <p:cNvPr id="41" name="Folie 9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28004" y="605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864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4B22EF6CADC40A0F49FC94C6100E5" ma:contentTypeVersion="2" ma:contentTypeDescription="Ein neues Dokument erstellen." ma:contentTypeScope="" ma:versionID="0008fd43c6db9bd59e8cbd90ff435716">
  <xsd:schema xmlns:xsd="http://www.w3.org/2001/XMLSchema" xmlns:xs="http://www.w3.org/2001/XMLSchema" xmlns:p="http://schemas.microsoft.com/office/2006/metadata/properties" xmlns:ns2="a9a87390-f78c-4828-860f-f457f5651db0" xmlns:ns3="http://schemas.microsoft.com/sharepoint/v4" targetNamespace="http://schemas.microsoft.com/office/2006/metadata/properties" ma:root="true" ma:fieldsID="96574fd65fa85b72d16d860389d1bd3b" ns2:_="" ns3:_="">
    <xsd:import namespace="a9a87390-f78c-4828-860f-f457f5651db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87390-f78c-4828-860f-f457f5651d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A2719BA8-F226-4100-9FCB-0E2934BB0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a87390-f78c-4828-860f-f457f5651db0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3AE6B3-54A7-4B83-A58F-46EE940FD4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63F901-FBEF-479B-9C71-5845B9900724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a9a87390-f78c-4828-860f-f457f5651db0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sharepoint/v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Breitbild</PresentationFormat>
  <Paragraphs>160</Paragraphs>
  <Slides>13</Slides>
  <Notes>0</Notes>
  <HiddenSlides>0</HiddenSlides>
  <MMClips>27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Ventimiglia, Boris</dc:creator>
  <cp:lastModifiedBy>Plenk Maria</cp:lastModifiedBy>
  <cp:revision>53</cp:revision>
  <dcterms:created xsi:type="dcterms:W3CDTF">2020-01-31T10:12:49Z</dcterms:created>
  <dcterms:modified xsi:type="dcterms:W3CDTF">2020-04-28T06:59:41Z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0x01010008F4B22EF6CADC40A0F49FC94C6100E5</vt:lpwstr>
  </property>
</Properties>
</file>