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2E611-318E-4C10-BB93-27E380D89D6C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B5FDC-AE20-474F-B6E3-D4FA3B0C3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7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DD736-0CB8-4710-9922-49715B354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EFC236-51C8-4E3B-BDFA-CA30E7FB0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2D6EE8-E254-42A7-90ED-C230D6D4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31E-9760-4A83-BDDB-402AC995EFA6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4816D4-FB29-46EC-B328-89838DC7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6F8B83-475B-419F-B1B5-19BCA4B5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0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736AF-E5AA-44DD-A705-417E9560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96A6C8B-59A8-4EF9-BE1C-352298348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A7C0EF-5065-46ED-914B-897D65A4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B505-B73B-450D-90F6-E32F711F3D7C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145A9A-29D2-4C6A-B616-A8DC1AF8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6BF254-F4DB-44B0-BA37-84BD367D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BEE09E5-E3FD-4B7A-B5DA-3E1F2421C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00CE45-22F3-4A9D-BCF2-0ACFF8775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5E9E6C-E005-4832-B98B-9CAAE3E5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17F6-86AD-40EB-85B3-A3390E5D741B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1C49C-45A1-479F-9702-95DDC5EA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26D8FC-FAEE-4701-B081-824B6E74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32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6AD37-817A-46D7-816F-A76316764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806119-45CD-45DF-96B4-662469E7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0181AF-EA78-4812-8366-7C799068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F1E8-5767-42BF-8635-44F5041523FE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3015CB-5591-4020-94F2-B4A189BA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C00918-5BBC-4445-9705-01F0B8F8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65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B7FCA-AF63-4B0C-A261-06626FA0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3BEAFE-6983-481E-8573-68A06D14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256B47-E9EA-4724-A952-FC5ACB3F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4A41-AE56-43B7-979C-A21BF249D46F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3DC579-ADE5-4167-ADC5-14ADD823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67CBFD-38C4-4505-927B-228A9029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28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9FBEB-653D-4794-922A-ECC6FB62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50D55-5960-4CAE-91F0-9F64D9066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A1CB94-07B2-4096-BA80-495B7FDF8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9F5B6B-EF14-46FF-9017-5EECEADB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6B54-894D-4959-88F8-ED9E5184BF22}" type="datetime1">
              <a:rPr lang="de-DE" smtClean="0"/>
              <a:t>25.06.2021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C7A54C-6811-4C6E-846F-417E1174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3843AD-DC53-41B1-B289-F09F8723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52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3AB70-BFA7-419A-BA0D-E389F2E4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5B2AA9-B0ED-42C0-A01A-3A9BE8FEF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1E3A8B-CC84-437A-8112-8590DAB98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F13B19-5096-4580-8F64-88EE6F23A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9691AD-EBA9-4A6D-B464-3673B25E5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AAFF53-3851-4839-899C-DD9F4A3F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8ED1-34FE-4054-925B-91BE8B131F26}" type="datetime1">
              <a:rPr lang="de-DE" smtClean="0"/>
              <a:t>25.06.2021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ABB9B9A-712F-4814-94F0-4DCC093D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CA8958-B5C5-4DF7-B80C-A63AC47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26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B5921-A11A-4988-9959-2260D3AE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C6A5C6-1EE4-4386-B0E5-2EC1A9CB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96F8-8B94-48B9-9579-54960C9B6157}" type="datetime1">
              <a:rPr lang="de-DE" smtClean="0"/>
              <a:t>25.06.2021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5B6EB4-9DD5-4D11-8F74-6A0B032D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1F86F7-9A92-4EBB-9BBA-DC6E581B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70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ADFB24-7440-4E7D-8BBC-1EB21B5E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609E-9FBF-47E6-B1B7-4F11BD752DBA}" type="datetime1">
              <a:rPr lang="de-DE" smtClean="0"/>
              <a:t>25.06.2021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210EBC-1FE4-44AD-866C-7AFAA1D5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A21AEE-B052-4130-A86B-E0A1993B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9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597BC-8A32-4A1F-A45D-619B6C59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77686F-05F5-43B5-9993-655F52547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9C93A3-5C91-46DA-BE77-007388F86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CC4643-6381-4E4F-8EA0-560363ABF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9CD8-E854-40E8-979D-F8F28DFBF444}" type="datetime1">
              <a:rPr lang="de-DE" smtClean="0"/>
              <a:t>25.06.2021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74F266-9EDE-46BA-ADFA-9B73DF39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CB115-F5A1-44C7-87FF-E728F7D8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59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E855D-9DDD-4E2D-BBE2-AD41A26C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8C0FE3-2231-405A-85F5-BAC425F76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510F35-B5B6-4E3A-A647-B35CDBFC2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056B17-CB9B-4098-90A5-7393394F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2CB6-588F-4889-8521-A47BE964AE87}" type="datetime1">
              <a:rPr lang="de-DE" smtClean="0"/>
              <a:t>25.06.2021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E5D512-F2DD-4F50-ADF0-58B4DC3E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D5E993-81D4-4E3D-9DAF-1EE0B010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3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6A7F71-1F24-4F9C-9756-8629540F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7B2B64-9BA1-4038-9ABA-46C7216A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35ED40-7A6B-4BCF-BBAB-C0BF68718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8ED7B-73DC-4276-AF25-7AB7F1F5F357}" type="datetime1">
              <a:rPr lang="de-DE" smtClean="0"/>
              <a:t>25.06.2021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F93133-934C-4B03-92A3-AA077738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FFC692-9835-48D1-8E96-DA9220B46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em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emf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em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emf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em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2.emf"/><Relationship Id="rId11" Type="http://schemas.openxmlformats.org/officeDocument/2006/relationships/image" Target="../media/image3.png"/><Relationship Id="rId5" Type="http://schemas.openxmlformats.org/officeDocument/2006/relationships/image" Target="../media/image41.emf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emf"/><Relationship Id="rId12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1.png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12908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0" y="3229866"/>
            <a:ext cx="3290411" cy="2813326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1495332" y="1818342"/>
            <a:ext cx="9470909" cy="1288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442709" y="1954944"/>
            <a:ext cx="9962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Im Werkstattrat sind Mitarbeiter einer Werkstatt.</a:t>
            </a:r>
          </a:p>
          <a:p>
            <a:pPr algn="ctr"/>
            <a:r>
              <a:rPr lang="de-DE" sz="2000" dirty="0" smtClean="0"/>
              <a:t>Der Werkstattrat vertritt die Interessen aller Mitarbeiter*innen.</a:t>
            </a:r>
          </a:p>
          <a:p>
            <a:pPr algn="ctr"/>
            <a:r>
              <a:rPr lang="de-DE" sz="2000" dirty="0" smtClean="0"/>
              <a:t>Jede Werkstatt muss einen Werkstattrat haben.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3106586" y="364573"/>
            <a:ext cx="6248400" cy="5955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" name="Textfeld 6"/>
          <p:cNvSpPr txBox="1"/>
          <p:nvPr/>
        </p:nvSpPr>
        <p:spPr>
          <a:xfrm>
            <a:off x="2404744" y="453560"/>
            <a:ext cx="765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Lerneinheit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: Werkstattrat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30737" y="1330529"/>
            <a:ext cx="933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 ist der Werkstatt-Rat?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Foli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3441" y="324137"/>
            <a:ext cx="609600" cy="609600"/>
          </a:xfrm>
          <a:prstGeom prst="rect">
            <a:avLst/>
          </a:prstGeom>
        </p:spPr>
      </p:pic>
      <p:pic>
        <p:nvPicPr>
          <p:cNvPr id="7" name="Folie 1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3441" y="1179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883222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10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73" y="1103699"/>
            <a:ext cx="57467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73" y="1781934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73" y="2357998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59" y="3159264"/>
            <a:ext cx="2388038" cy="2249693"/>
          </a:xfrm>
          <a:prstGeom prst="rect">
            <a:avLst/>
          </a:prstGeom>
        </p:spPr>
      </p:pic>
      <p:pic>
        <p:nvPicPr>
          <p:cNvPr id="2" name="Foli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4475" y="991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22153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11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2358345" y="749662"/>
            <a:ext cx="5746750" cy="458787"/>
            <a:chOff x="1070" y="2015"/>
            <a:chExt cx="3620" cy="289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1070" y="2015"/>
              <a:ext cx="362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184" y="2067"/>
              <a:ext cx="134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400" dirty="0" smtClean="0">
                  <a:solidFill>
                    <a:srgbClr val="000000"/>
                  </a:solidFill>
                </a:rPr>
                <a:t>Es geht</a:t>
              </a: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um diese Sachen: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174" y="206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585" y="2067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21"/>
          <p:cNvGrpSpPr>
            <a:grpSpLocks noChangeAspect="1"/>
          </p:cNvGrpSpPr>
          <p:nvPr/>
        </p:nvGrpSpPr>
        <p:grpSpPr bwMode="auto">
          <a:xfrm>
            <a:off x="3654489" y="1280457"/>
            <a:ext cx="5746750" cy="1095375"/>
            <a:chOff x="1070" y="1815"/>
            <a:chExt cx="3620" cy="690"/>
          </a:xfrm>
        </p:grpSpPr>
        <p:sp>
          <p:nvSpPr>
            <p:cNvPr id="12" name="AutoShape 20"/>
            <p:cNvSpPr>
              <a:spLocks noChangeAspect="1" noChangeArrowheads="1" noTextEdit="1"/>
            </p:cNvSpPr>
            <p:nvPr/>
          </p:nvSpPr>
          <p:spPr bwMode="auto">
            <a:xfrm>
              <a:off x="1070" y="1815"/>
              <a:ext cx="362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1214" y="186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1314" y="186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1358" y="1867"/>
              <a:ext cx="188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Regeln zum Verhalten bei der Arbeit.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3195" y="1867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1358" y="2061"/>
              <a:ext cx="163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Und zur Ordnung bei der Arbeit.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2945" y="2061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1358" y="2251"/>
              <a:ext cx="26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Zum Beispiel: Beim Arbeiten darf man etwas trinken.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>
              <a:off x="3678" y="2349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81" y="1568489"/>
            <a:ext cx="2444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34"/>
          <p:cNvGrpSpPr>
            <a:grpSpLocks noChangeAspect="1"/>
          </p:cNvGrpSpPr>
          <p:nvPr/>
        </p:nvGrpSpPr>
        <p:grpSpPr bwMode="auto">
          <a:xfrm>
            <a:off x="4093482" y="2504593"/>
            <a:ext cx="5746750" cy="585787"/>
            <a:chOff x="1070" y="1975"/>
            <a:chExt cx="3620" cy="369"/>
          </a:xfrm>
        </p:grpSpPr>
        <p:sp>
          <p:nvSpPr>
            <p:cNvPr id="23" name="AutoShape 33"/>
            <p:cNvSpPr>
              <a:spLocks noChangeAspect="1" noChangeArrowheads="1" noTextEdit="1"/>
            </p:cNvSpPr>
            <p:nvPr/>
          </p:nvSpPr>
          <p:spPr bwMode="auto">
            <a:xfrm>
              <a:off x="1070" y="1975"/>
              <a:ext cx="3620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35"/>
            <p:cNvSpPr>
              <a:spLocks noChangeArrowheads="1"/>
            </p:cNvSpPr>
            <p:nvPr/>
          </p:nvSpPr>
          <p:spPr bwMode="auto">
            <a:xfrm>
              <a:off x="1070" y="1979"/>
              <a:ext cx="131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Regeln für Pausen-Zeiten.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1891" y="2023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-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" name="Rectangle 37"/>
            <p:cNvSpPr>
              <a:spLocks noChangeArrowheads="1"/>
            </p:cNvSpPr>
            <p:nvPr/>
          </p:nvSpPr>
          <p:spPr bwMode="auto">
            <a:xfrm>
              <a:off x="1925" y="202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7" name="Rectangle 38"/>
            <p:cNvSpPr>
              <a:spLocks noChangeArrowheads="1"/>
            </p:cNvSpPr>
            <p:nvPr/>
          </p:nvSpPr>
          <p:spPr bwMode="auto">
            <a:xfrm>
              <a:off x="2265" y="202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1070" y="2160"/>
              <a:ext cx="321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Zum Beispiel: Es gibt lange Pausen und kurze Raucher-Pausen.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ectangle 40"/>
            <p:cNvSpPr>
              <a:spLocks noChangeArrowheads="1"/>
            </p:cNvSpPr>
            <p:nvPr/>
          </p:nvSpPr>
          <p:spPr bwMode="auto">
            <a:xfrm>
              <a:off x="2627" y="2160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2652" y="2160"/>
              <a:ext cx="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1" name="Rectangle 42"/>
            <p:cNvSpPr>
              <a:spLocks noChangeArrowheads="1"/>
            </p:cNvSpPr>
            <p:nvPr/>
          </p:nvSpPr>
          <p:spPr bwMode="auto">
            <a:xfrm>
              <a:off x="3408" y="2160"/>
              <a:ext cx="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auto">
            <a:xfrm>
              <a:off x="3442" y="2160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.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3" name="Rectangle 44"/>
            <p:cNvSpPr>
              <a:spLocks noChangeArrowheads="1"/>
            </p:cNvSpPr>
            <p:nvPr/>
          </p:nvSpPr>
          <p:spPr bwMode="auto">
            <a:xfrm>
              <a:off x="3799" y="218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34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81" y="2576601"/>
            <a:ext cx="2444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5" y="3290043"/>
            <a:ext cx="2325007" cy="2253786"/>
          </a:xfrm>
          <a:prstGeom prst="rect">
            <a:avLst/>
          </a:prstGeom>
        </p:spPr>
      </p:pic>
      <p:pic>
        <p:nvPicPr>
          <p:cNvPr id="2" name="Foli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6970" y="635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574941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12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3654489" y="1051046"/>
            <a:ext cx="5746750" cy="792162"/>
            <a:chOff x="1070" y="1911"/>
            <a:chExt cx="3620" cy="499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1070" y="1911"/>
              <a:ext cx="3620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214" y="196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14" y="1963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358" y="1963"/>
              <a:ext cx="16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Regeln in der Werkstatt-Ordnung.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576" y="197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567" y="196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033" y="1963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070" y="223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294" y="2236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374" y="2183"/>
              <a:ext cx="182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Zum Beispiel: Wo man rauchen darf.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888" y="2252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81" y="1267070"/>
            <a:ext cx="2444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20"/>
          <p:cNvGrpSpPr>
            <a:grpSpLocks noChangeAspect="1"/>
          </p:cNvGrpSpPr>
          <p:nvPr/>
        </p:nvGrpSpPr>
        <p:grpSpPr bwMode="auto">
          <a:xfrm>
            <a:off x="3654489" y="2059158"/>
            <a:ext cx="5746750" cy="890587"/>
            <a:chOff x="1070" y="1879"/>
            <a:chExt cx="3620" cy="561"/>
          </a:xfrm>
        </p:grpSpPr>
        <p:sp>
          <p:nvSpPr>
            <p:cNvPr id="20" name="AutoShape 19"/>
            <p:cNvSpPr>
              <a:spLocks noChangeAspect="1" noChangeArrowheads="1" noTextEdit="1"/>
            </p:cNvSpPr>
            <p:nvPr/>
          </p:nvSpPr>
          <p:spPr bwMode="auto">
            <a:xfrm>
              <a:off x="1070" y="1879"/>
              <a:ext cx="3620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214" y="193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314" y="1931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358" y="1931"/>
              <a:ext cx="161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Wie der Pausen-Raum sein soll.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156" y="193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193" y="193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957" y="1931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345" y="2146"/>
              <a:ext cx="25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Zum Beispiel: Es werden neue Möbel ausgesucht.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3560" y="2204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38" y="2229269"/>
            <a:ext cx="2444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71" y="3077004"/>
            <a:ext cx="3398062" cy="2506296"/>
          </a:xfrm>
          <a:prstGeom prst="rect">
            <a:avLst/>
          </a:prstGeom>
        </p:spPr>
      </p:pic>
      <p:pic>
        <p:nvPicPr>
          <p:cNvPr id="2" name="Foli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6382" y="919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104844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13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3552553" y="897301"/>
            <a:ext cx="5746750" cy="385762"/>
            <a:chOff x="1020" y="845"/>
            <a:chExt cx="3620" cy="243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1020" y="845"/>
              <a:ext cx="362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20" y="892"/>
              <a:ext cx="144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Hier darf der Werkstatt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400" y="892"/>
              <a:ext cx="10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442" y="892"/>
              <a:ext cx="88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Rat mit reden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261" y="927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.</a:t>
              </a:r>
              <a:endPara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75" y="1472695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4"/>
          <p:cNvGrpSpPr>
            <a:grpSpLocks noChangeAspect="1"/>
          </p:cNvGrpSpPr>
          <p:nvPr/>
        </p:nvGrpSpPr>
        <p:grpSpPr bwMode="auto">
          <a:xfrm>
            <a:off x="3566865" y="2048759"/>
            <a:ext cx="5746750" cy="1277939"/>
            <a:chOff x="1070" y="1899"/>
            <a:chExt cx="3620" cy="805"/>
          </a:xfrm>
        </p:grpSpPr>
        <p:sp>
          <p:nvSpPr>
            <p:cNvPr id="14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070" y="2078"/>
              <a:ext cx="3620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214" y="189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314" y="1899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091" y="1899"/>
              <a:ext cx="133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Arbeits-Unfälle verhindern.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707" y="189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745" y="189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2715" y="1899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070" y="2069"/>
              <a:ext cx="129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Das ist Arbeits-Sicherheit.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793" y="217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830" y="2069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075" y="217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113" y="2172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070" y="2251"/>
              <a:ext cx="295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Der Werkstatt-Rat</a:t>
              </a:r>
              <a:r>
                <a:rPr kumimoji="0" lang="de-DE" altLang="de-DE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gibt der Leitung Infos über </a:t>
              </a: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die Gefahren.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749" y="2317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32"/>
          <p:cNvGrpSpPr>
            <a:grpSpLocks noChangeAspect="1"/>
          </p:cNvGrpSpPr>
          <p:nvPr/>
        </p:nvGrpSpPr>
        <p:grpSpPr bwMode="auto">
          <a:xfrm>
            <a:off x="3120753" y="3222988"/>
            <a:ext cx="5746750" cy="841375"/>
            <a:chOff x="748" y="2310"/>
            <a:chExt cx="3620" cy="530"/>
          </a:xfrm>
        </p:grpSpPr>
        <p:sp>
          <p:nvSpPr>
            <p:cNvPr id="29" name="AutoShape 31"/>
            <p:cNvSpPr>
              <a:spLocks noChangeAspect="1" noChangeArrowheads="1" noTextEdit="1"/>
            </p:cNvSpPr>
            <p:nvPr/>
          </p:nvSpPr>
          <p:spPr bwMode="auto">
            <a:xfrm>
              <a:off x="748" y="2310"/>
              <a:ext cx="3620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1031" y="2362"/>
              <a:ext cx="17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Sie sprechen über sichere Arbeits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2713" y="2362"/>
              <a:ext cx="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2750" y="2362"/>
              <a:ext cx="42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Plätze.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3123" y="2362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1031" y="2523"/>
              <a:ext cx="30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Sie reden über Regeln zum Verhindern von Arbeits-Unfällen.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8"/>
            <p:cNvSpPr>
              <a:spLocks noChangeArrowheads="1"/>
            </p:cNvSpPr>
            <p:nvPr/>
          </p:nvSpPr>
          <p:spPr bwMode="auto">
            <a:xfrm>
              <a:off x="3567" y="260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3604" y="2604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4076" y="2604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8" name="Grafik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16" y="4061291"/>
            <a:ext cx="1387147" cy="1528156"/>
          </a:xfrm>
          <a:prstGeom prst="rect">
            <a:avLst/>
          </a:prstGeom>
        </p:spPr>
      </p:pic>
      <p:pic>
        <p:nvPicPr>
          <p:cNvPr id="2" name="Foli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459" y="827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956454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14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3753848" y="753927"/>
            <a:ext cx="4208465" cy="87271"/>
            <a:chOff x="1070" y="826"/>
            <a:chExt cx="2651" cy="1433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070" y="826"/>
              <a:ext cx="26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600" b="1" dirty="0" smtClean="0">
                  <a:solidFill>
                    <a:srgbClr val="000000"/>
                  </a:solidFill>
                </a:rPr>
                <a:t>Auch h</a:t>
              </a:r>
              <a:r>
                <a:rPr kumimoji="0" lang="de-DE" altLang="de-DE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ier darf der Werkstatt-Rat mit-reden.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50" y="208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492" y="208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926" y="208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969" y="208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317" y="2120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5"/>
          <p:cNvGrpSpPr>
            <a:grpSpLocks noChangeAspect="1"/>
          </p:cNvGrpSpPr>
          <p:nvPr/>
        </p:nvGrpSpPr>
        <p:grpSpPr bwMode="auto">
          <a:xfrm>
            <a:off x="3530879" y="1287476"/>
            <a:ext cx="4110039" cy="1435100"/>
            <a:chOff x="1214" y="1722"/>
            <a:chExt cx="2589" cy="904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1214" y="172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1314" y="1722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358" y="1722"/>
              <a:ext cx="19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Krankheiten von der Arbeit verhindern.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3275" y="1722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1352" y="1933"/>
              <a:ext cx="211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Niemand soll von der Arbeit krank werden.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2579" y="199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3525" y="199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338" y="2115"/>
              <a:ext cx="179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Darum sind einige Sachen wichtig.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3133" y="2236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1338" y="2296"/>
              <a:ext cx="24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 gibt Regeln zum Verhindern von Krankheiten.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3492" y="2494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32"/>
          <p:cNvGrpSpPr>
            <a:grpSpLocks noChangeAspect="1"/>
          </p:cNvGrpSpPr>
          <p:nvPr/>
        </p:nvGrpSpPr>
        <p:grpSpPr bwMode="auto">
          <a:xfrm>
            <a:off x="3753848" y="4487727"/>
            <a:ext cx="5746750" cy="400050"/>
            <a:chOff x="1070" y="3178"/>
            <a:chExt cx="3620" cy="252"/>
          </a:xfrm>
        </p:grpSpPr>
        <p:sp>
          <p:nvSpPr>
            <p:cNvPr id="26" name="AutoShape 31"/>
            <p:cNvSpPr>
              <a:spLocks noChangeAspect="1" noChangeArrowheads="1" noTextEdit="1"/>
            </p:cNvSpPr>
            <p:nvPr/>
          </p:nvSpPr>
          <p:spPr bwMode="auto">
            <a:xfrm>
              <a:off x="1070" y="3178"/>
              <a:ext cx="362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1070" y="3225"/>
              <a:ext cx="59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Für Arbeits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1654" y="3225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-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ectangle 35"/>
            <p:cNvSpPr>
              <a:spLocks noChangeArrowheads="1"/>
            </p:cNvSpPr>
            <p:nvPr/>
          </p:nvSpPr>
          <p:spPr bwMode="auto">
            <a:xfrm>
              <a:off x="1693" y="3225"/>
              <a:ext cx="145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Schutz zusammen arbeiten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3123" y="3225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.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1" name="Rectangle 37"/>
            <p:cNvSpPr>
              <a:spLocks noChangeArrowheads="1"/>
            </p:cNvSpPr>
            <p:nvPr/>
          </p:nvSpPr>
          <p:spPr bwMode="auto">
            <a:xfrm>
              <a:off x="3158" y="326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32" name="Group 42"/>
          <p:cNvGrpSpPr>
            <a:grpSpLocks noChangeAspect="1"/>
          </p:cNvGrpSpPr>
          <p:nvPr/>
        </p:nvGrpSpPr>
        <p:grpSpPr bwMode="auto">
          <a:xfrm>
            <a:off x="3753848" y="4892540"/>
            <a:ext cx="5746750" cy="355600"/>
            <a:chOff x="1070" y="3433"/>
            <a:chExt cx="3620" cy="224"/>
          </a:xfrm>
        </p:grpSpPr>
        <p:sp>
          <p:nvSpPr>
            <p:cNvPr id="33" name="AutoShape 41"/>
            <p:cNvSpPr>
              <a:spLocks noChangeAspect="1" noChangeArrowheads="1" noTextEdit="1"/>
            </p:cNvSpPr>
            <p:nvPr/>
          </p:nvSpPr>
          <p:spPr bwMode="auto">
            <a:xfrm>
              <a:off x="1070" y="3433"/>
              <a:ext cx="362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1070" y="3484"/>
              <a:ext cx="3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Arbeits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1419" y="3484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-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6" name="Rectangle 45"/>
            <p:cNvSpPr>
              <a:spLocks noChangeArrowheads="1"/>
            </p:cNvSpPr>
            <p:nvPr/>
          </p:nvSpPr>
          <p:spPr bwMode="auto">
            <a:xfrm>
              <a:off x="1457" y="3484"/>
              <a:ext cx="89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Schutz ist wichtig.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Rectangle 46"/>
            <p:cNvSpPr>
              <a:spLocks noChangeArrowheads="1"/>
            </p:cNvSpPr>
            <p:nvPr/>
          </p:nvSpPr>
          <p:spPr bwMode="auto">
            <a:xfrm>
              <a:off x="2346" y="3500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38" name="Group 49"/>
          <p:cNvGrpSpPr>
            <a:grpSpLocks noChangeAspect="1"/>
          </p:cNvGrpSpPr>
          <p:nvPr/>
        </p:nvGrpSpPr>
        <p:grpSpPr bwMode="auto">
          <a:xfrm>
            <a:off x="3753848" y="5248140"/>
            <a:ext cx="5746750" cy="355600"/>
            <a:chOff x="1070" y="3657"/>
            <a:chExt cx="3620" cy="224"/>
          </a:xfrm>
        </p:grpSpPr>
        <p:sp>
          <p:nvSpPr>
            <p:cNvPr id="39" name="AutoShape 48"/>
            <p:cNvSpPr>
              <a:spLocks noChangeAspect="1" noChangeArrowheads="1" noTextEdit="1"/>
            </p:cNvSpPr>
            <p:nvPr/>
          </p:nvSpPr>
          <p:spPr bwMode="auto">
            <a:xfrm>
              <a:off x="1070" y="3657"/>
              <a:ext cx="362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50"/>
            <p:cNvSpPr>
              <a:spLocks noChangeArrowheads="1"/>
            </p:cNvSpPr>
            <p:nvPr/>
          </p:nvSpPr>
          <p:spPr bwMode="auto">
            <a:xfrm>
              <a:off x="1070" y="3708"/>
              <a:ext cx="216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In der Werkstatt machen viele etwas dafür. 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1" name="Rectangle 51"/>
            <p:cNvSpPr>
              <a:spLocks noChangeArrowheads="1"/>
            </p:cNvSpPr>
            <p:nvPr/>
          </p:nvSpPr>
          <p:spPr bwMode="auto">
            <a:xfrm>
              <a:off x="3224" y="3724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</a:rPr>
                <a:t> </a:t>
              </a:r>
              <a:endParaRPr kumimoji="0" lang="de-DE" alt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42" name="Grafik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95" y="2534713"/>
            <a:ext cx="2961074" cy="1807736"/>
          </a:xfrm>
          <a:prstGeom prst="rect">
            <a:avLst/>
          </a:prstGeom>
        </p:spPr>
      </p:pic>
      <p:pic>
        <p:nvPicPr>
          <p:cNvPr id="2" name="Foli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963" y="535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975347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15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39" y="826962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39" y="1407466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39" y="1983530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16" y="2596066"/>
            <a:ext cx="2620995" cy="2780928"/>
          </a:xfrm>
          <a:prstGeom prst="rect">
            <a:avLst/>
          </a:prstGeom>
        </p:spPr>
      </p:pic>
      <p:pic>
        <p:nvPicPr>
          <p:cNvPr id="2" name="FOli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8075" y="685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48803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16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31" y="798497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3836831" y="1230545"/>
            <a:ext cx="5746750" cy="385763"/>
            <a:chOff x="1070" y="2038"/>
            <a:chExt cx="3620" cy="243"/>
          </a:xfrm>
        </p:grpSpPr>
        <p:sp>
          <p:nvSpPr>
            <p:cNvPr id="8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70" y="2038"/>
              <a:ext cx="362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070" y="2100"/>
              <a:ext cx="5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Das</a:t>
              </a: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de-DE" altLang="de-DE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heißt</a:t>
              </a: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607" y="2085"/>
              <a:ext cx="45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Gleich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996" y="2085"/>
              <a:ext cx="10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040" y="2085"/>
              <a:ext cx="60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Stellung.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580" y="2120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94" y="4542913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94" y="5165262"/>
            <a:ext cx="57467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89" y="1874178"/>
            <a:ext cx="2602632" cy="2356452"/>
          </a:xfrm>
          <a:prstGeom prst="rect">
            <a:avLst/>
          </a:prstGeom>
        </p:spPr>
      </p:pic>
      <p:pic>
        <p:nvPicPr>
          <p:cNvPr id="2" name="Foli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3421" y="6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519638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17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30" y="940174"/>
            <a:ext cx="57467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14" y="4040958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24" y="4545014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48" y="5161907"/>
            <a:ext cx="57467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76" y="962457"/>
            <a:ext cx="2026753" cy="2826473"/>
          </a:xfrm>
          <a:prstGeom prst="rect">
            <a:avLst/>
          </a:prstGeom>
        </p:spPr>
      </p:pic>
      <p:pic>
        <p:nvPicPr>
          <p:cNvPr id="2" name="Foli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63298" y="1254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750723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18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53" y="750276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36" y="1398348"/>
            <a:ext cx="57467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04" y="1974412"/>
            <a:ext cx="57467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36" y="2550476"/>
            <a:ext cx="57467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24" y="3099801"/>
            <a:ext cx="57467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6" y="3582190"/>
            <a:ext cx="2267744" cy="2049975"/>
          </a:xfrm>
          <a:prstGeom prst="rect">
            <a:avLst/>
          </a:prstGeom>
        </p:spPr>
      </p:pic>
      <p:pic>
        <p:nvPicPr>
          <p:cNvPr id="2" name="Foli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96586" y="496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223569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19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442709" y="146736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Quellenverzeichnis der Bilder: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538430"/>
              </p:ext>
            </p:extLst>
          </p:nvPr>
        </p:nvGraphicFramePr>
        <p:xfrm>
          <a:off x="1586725" y="2046302"/>
          <a:ext cx="6096000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638148402"/>
                    </a:ext>
                  </a:extLst>
                </a:gridCol>
                <a:gridCol w="5447928">
                  <a:extLst>
                    <a:ext uri="{9D8B030D-6E8A-4147-A177-3AD203B41FA5}">
                      <a16:colId xmlns:a16="http://schemas.microsoft.com/office/drawing/2014/main" val="842130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50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© Lebenshilfe für Menschen mit geistiger Behinderung e. v. Illustrator Stefan Albers, Atelier Fleetinsel,2013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0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397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2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495341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2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87" y="2641369"/>
            <a:ext cx="3286168" cy="303924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2183" y="615307"/>
            <a:ext cx="10441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 smtClean="0"/>
              <a:t>Das steht in einem </a:t>
            </a:r>
            <a:r>
              <a:rPr lang="de-DE" sz="2200" b="1" dirty="0" smtClean="0"/>
              <a:t>Gesetz</a:t>
            </a:r>
            <a:r>
              <a:rPr lang="de-DE" sz="2200" dirty="0" smtClean="0"/>
              <a:t>.</a:t>
            </a:r>
          </a:p>
          <a:p>
            <a:pPr algn="ctr"/>
            <a:r>
              <a:rPr lang="de-DE" sz="2200" dirty="0" smtClean="0"/>
              <a:t>Das Gesetz heißt:</a:t>
            </a:r>
          </a:p>
          <a:p>
            <a:pPr algn="ctr"/>
            <a:endParaRPr lang="de-DE" sz="2200" dirty="0"/>
          </a:p>
          <a:p>
            <a:pPr algn="ctr"/>
            <a:r>
              <a:rPr lang="de-DE" sz="3000" b="1" dirty="0" smtClean="0"/>
              <a:t>W</a:t>
            </a:r>
            <a:r>
              <a:rPr lang="de-DE" sz="3000" dirty="0" smtClean="0"/>
              <a:t>erkstätten – </a:t>
            </a:r>
            <a:r>
              <a:rPr lang="de-DE" sz="3000" b="1" dirty="0" err="1" smtClean="0"/>
              <a:t>M</a:t>
            </a:r>
            <a:r>
              <a:rPr lang="de-DE" sz="3000" dirty="0" err="1" smtClean="0"/>
              <a:t>itwirkungs</a:t>
            </a:r>
            <a:r>
              <a:rPr lang="de-DE" sz="3000" dirty="0" smtClean="0"/>
              <a:t> - </a:t>
            </a:r>
            <a:r>
              <a:rPr lang="de-DE" sz="3000" b="1" dirty="0" smtClean="0"/>
              <a:t>V</a:t>
            </a:r>
            <a:r>
              <a:rPr lang="de-DE" sz="3000" dirty="0" smtClean="0"/>
              <a:t>er</a:t>
            </a:r>
            <a:r>
              <a:rPr lang="de-DE" sz="3000" b="1" dirty="0" smtClean="0"/>
              <a:t>o</a:t>
            </a:r>
            <a:r>
              <a:rPr lang="de-DE" sz="3000" dirty="0" smtClean="0"/>
              <a:t>rdnung</a:t>
            </a:r>
            <a:endParaRPr lang="de-DE" sz="3000" dirty="0"/>
          </a:p>
        </p:txBody>
      </p:sp>
      <p:pic>
        <p:nvPicPr>
          <p:cNvPr id="6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1595" y="523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311922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3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803788" y="1097280"/>
            <a:ext cx="63241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Die Abkürzung ist </a:t>
            </a:r>
            <a:r>
              <a:rPr lang="de-DE" sz="2200" b="1" dirty="0" smtClean="0"/>
              <a:t>WMVO</a:t>
            </a:r>
            <a:r>
              <a:rPr lang="de-DE" sz="2200" dirty="0" smtClean="0"/>
              <a:t>.</a:t>
            </a:r>
          </a:p>
          <a:p>
            <a:r>
              <a:rPr lang="de-DE" sz="2200" dirty="0" smtClean="0"/>
              <a:t>Die </a:t>
            </a:r>
            <a:r>
              <a:rPr lang="de-DE" sz="2200" b="1" dirty="0" smtClean="0"/>
              <a:t>WMVO </a:t>
            </a:r>
            <a:r>
              <a:rPr lang="de-DE" sz="2200" dirty="0" smtClean="0"/>
              <a:t>regelt alles zum Werkstattrat.</a:t>
            </a:r>
          </a:p>
          <a:p>
            <a:endParaRPr lang="de-DE" sz="2200" dirty="0"/>
          </a:p>
          <a:p>
            <a:r>
              <a:rPr lang="de-DE" sz="2200" dirty="0" smtClean="0"/>
              <a:t>Zum Beispiel:</a:t>
            </a:r>
          </a:p>
          <a:p>
            <a:pPr marL="285750" indent="-285750">
              <a:buFontTx/>
              <a:buChar char="-"/>
            </a:pPr>
            <a:r>
              <a:rPr lang="de-DE" sz="2200" dirty="0" smtClean="0"/>
              <a:t>Die Rechte</a:t>
            </a:r>
          </a:p>
          <a:p>
            <a:pPr marL="285750" indent="-285750">
              <a:buFontTx/>
              <a:buChar char="-"/>
            </a:pPr>
            <a:r>
              <a:rPr lang="de-DE" sz="2200" dirty="0" smtClean="0"/>
              <a:t>Die Pflichten</a:t>
            </a:r>
          </a:p>
          <a:p>
            <a:pPr marL="285750" indent="-285750">
              <a:buFontTx/>
              <a:buChar char="-"/>
            </a:pPr>
            <a:r>
              <a:rPr lang="de-DE" sz="2200" dirty="0" smtClean="0"/>
              <a:t>Die Aufgaben</a:t>
            </a:r>
          </a:p>
          <a:p>
            <a:pPr marL="285750" indent="-285750">
              <a:buFontTx/>
              <a:buChar char="-"/>
            </a:pPr>
            <a:r>
              <a:rPr lang="de-DE" sz="2200" dirty="0" smtClean="0"/>
              <a:t>Die Wahl des Werkstattrats</a:t>
            </a:r>
          </a:p>
          <a:p>
            <a:pPr marL="285750" indent="-285750">
              <a:buFontTx/>
              <a:buChar char="-"/>
            </a:pPr>
            <a:endParaRPr lang="de-DE" sz="2200" dirty="0"/>
          </a:p>
          <a:p>
            <a:pPr marL="285750" indent="-285750">
              <a:buFontTx/>
              <a:buChar char="-"/>
            </a:pPr>
            <a:endParaRPr lang="de-DE" sz="2200" dirty="0" smtClean="0"/>
          </a:p>
          <a:p>
            <a:r>
              <a:rPr lang="de-DE" sz="2200" dirty="0" smtClean="0"/>
              <a:t>Alle müssen die Regeln der </a:t>
            </a:r>
            <a:r>
              <a:rPr lang="de-DE" sz="2200" b="1" dirty="0" smtClean="0"/>
              <a:t>WMVO</a:t>
            </a:r>
            <a:r>
              <a:rPr lang="de-DE" sz="2200" dirty="0" smtClean="0"/>
              <a:t> beachten!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11" y="206575"/>
            <a:ext cx="4005031" cy="5394532"/>
          </a:xfrm>
          <a:prstGeom prst="rect">
            <a:avLst/>
          </a:prstGeom>
        </p:spPr>
      </p:pic>
      <p:pic>
        <p:nvPicPr>
          <p:cNvPr id="6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8006" y="915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9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055380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4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17184" y="406157"/>
            <a:ext cx="4710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Aufgaben des Werkstattrats</a:t>
            </a:r>
            <a:endParaRPr lang="de-DE" sz="3000" b="1" dirty="0"/>
          </a:p>
        </p:txBody>
      </p:sp>
      <p:sp>
        <p:nvSpPr>
          <p:cNvPr id="50" name="Textfeld 49"/>
          <p:cNvSpPr txBox="1"/>
          <p:nvPr/>
        </p:nvSpPr>
        <p:spPr>
          <a:xfrm>
            <a:off x="1417184" y="1324605"/>
            <a:ext cx="7956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 smtClean="0"/>
              <a:t>Der Werkstattrat vertritt die Mitarbeiter*innen.</a:t>
            </a:r>
            <a:endParaRPr lang="de-DE" sz="2200" b="1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27" y="1097280"/>
            <a:ext cx="3052240" cy="3313611"/>
          </a:xfrm>
          <a:prstGeom prst="rect">
            <a:avLst/>
          </a:prstGeom>
        </p:spPr>
      </p:pic>
      <p:sp>
        <p:nvSpPr>
          <p:cNvPr id="52" name="Textfeld 51"/>
          <p:cNvSpPr txBox="1"/>
          <p:nvPr/>
        </p:nvSpPr>
        <p:spPr>
          <a:xfrm>
            <a:off x="1417184" y="2507735"/>
            <a:ext cx="70539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Zum Beispiel bei der Werkstatt-Leitung.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Manchmal haben die Mitarbeiter*innen andere Interessen als die Leitung.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Der Werkstattrat soll die Mitarbeiter*innen vertreten. 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Er soll sich für die Rechte von allen Mitarbeiter*innen einsetzen.</a:t>
            </a:r>
            <a:endParaRPr lang="de-DE" sz="2200" dirty="0"/>
          </a:p>
        </p:txBody>
      </p:sp>
      <p:pic>
        <p:nvPicPr>
          <p:cNvPr id="6" name="Foli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3743" y="394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487565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5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87" y="1486119"/>
            <a:ext cx="2797286" cy="289134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42709" y="1323704"/>
            <a:ext cx="76694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Manchmal haben Mitarbeiter*Innen Probleme in der Arbeit.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Manchmal haben sie auch Vorschläge für Verbesserungen.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Dann können sie zum Werkstattrat kommen.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Manchmal ist das für die Mitarbeiter*innen leichter.</a:t>
            </a:r>
            <a:br>
              <a:rPr lang="de-DE" sz="2200" dirty="0" smtClean="0"/>
            </a:br>
            <a:endParaRPr lang="de-DE" sz="2200" dirty="0" smtClean="0"/>
          </a:p>
          <a:p>
            <a:r>
              <a:rPr lang="de-DE" sz="2200" dirty="0" smtClean="0"/>
              <a:t>Denn im Werkstattrat sind auch Mitarbeiter*innen: Also Kollegen*Innen!</a:t>
            </a:r>
            <a:endParaRPr lang="de-DE" sz="2200" dirty="0"/>
          </a:p>
        </p:txBody>
      </p:sp>
      <p:pic>
        <p:nvPicPr>
          <p:cNvPr id="6" name="Foli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7379" y="1301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47366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6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40" y="2976247"/>
            <a:ext cx="2801001" cy="263873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23703" y="2255520"/>
            <a:ext cx="90394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Der Werkstattrat soll mit der Werkstatt-Leitung zusammen arbeiten.</a:t>
            </a:r>
          </a:p>
          <a:p>
            <a:endParaRPr lang="de-DE" sz="2200" dirty="0"/>
          </a:p>
          <a:p>
            <a:r>
              <a:rPr lang="de-DE" sz="2200" dirty="0" smtClean="0"/>
              <a:t>Um einige Sachen sollen sie sich gemeinsam kümmern.</a:t>
            </a:r>
            <a:endParaRPr lang="de-DE" sz="2200" dirty="0"/>
          </a:p>
        </p:txBody>
      </p:sp>
      <p:pic>
        <p:nvPicPr>
          <p:cNvPr id="6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9740" y="2199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0151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7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297" y="2042134"/>
            <a:ext cx="3495266" cy="272297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42709" y="1188694"/>
            <a:ext cx="7318114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 smtClean="0"/>
              <a:t>Zum Beispiel: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Um die Stimmung in der Arbeit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Die Stimmung bei der Arbeit nenn man auch Arbeits-Klima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Das Arbeits-Klima soll gut sein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Alle Mitarbeiter*innen sollen gleich behandelt werden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Alle Mitarbeiter*innen sollen gut arbeiten können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Alle sollen sich bei der Arbeit sicher fühlen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200" dirty="0" smtClean="0"/>
              <a:t>Niemand soll von der Arbeit krank werden</a:t>
            </a:r>
          </a:p>
        </p:txBody>
      </p:sp>
      <p:pic>
        <p:nvPicPr>
          <p:cNvPr id="6" name="Foli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2175" y="1188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347359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8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5" y="610938"/>
            <a:ext cx="574675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09" y="1114994"/>
            <a:ext cx="57467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7" y="1547042"/>
            <a:ext cx="5746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5" y="3563266"/>
            <a:ext cx="5746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45" y="3938983"/>
            <a:ext cx="5746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9" y="4283346"/>
            <a:ext cx="5746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2"/>
          <p:cNvGrpSpPr>
            <a:grpSpLocks noChangeAspect="1"/>
          </p:cNvGrpSpPr>
          <p:nvPr/>
        </p:nvGrpSpPr>
        <p:grpSpPr bwMode="auto">
          <a:xfrm>
            <a:off x="2522702" y="4822947"/>
            <a:ext cx="6103939" cy="1044575"/>
            <a:chOff x="1070" y="3407"/>
            <a:chExt cx="3845" cy="658"/>
          </a:xfrm>
        </p:grpSpPr>
        <p:sp>
          <p:nvSpPr>
            <p:cNvPr id="13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070" y="3407"/>
              <a:ext cx="3620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b="1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111" y="3459"/>
              <a:ext cx="57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Der Berufs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701" y="3459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763" y="3459"/>
              <a:ext cx="4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Bildungs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245" y="3459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308" y="3459"/>
              <a:ext cx="23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Bereich soll einen eigenen Sprecher wählen.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513" y="3459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134" y="3765"/>
              <a:ext cx="18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Der Sprecher soll an den Werkstatt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16" y="3765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061" y="3765"/>
              <a:ext cx="1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Rat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243" y="3765"/>
              <a:ext cx="3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288" y="3765"/>
              <a:ext cx="16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Sitzungen teilnehmen können.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634" y="3765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Grafi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07" y="1481217"/>
            <a:ext cx="2785537" cy="2723268"/>
          </a:xfrm>
          <a:prstGeom prst="rect">
            <a:avLst/>
          </a:prstGeom>
        </p:spPr>
      </p:pic>
      <p:pic>
        <p:nvPicPr>
          <p:cNvPr id="2" name="Foli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08543" y="515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19837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BIKO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Werkstattrat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9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30" y="737537"/>
            <a:ext cx="57467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2557062" y="1355450"/>
            <a:ext cx="5946777" cy="714376"/>
            <a:chOff x="1070" y="1939"/>
            <a:chExt cx="3746" cy="450"/>
          </a:xfrm>
        </p:grpSpPr>
        <p:sp>
          <p:nvSpPr>
            <p:cNvPr id="8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70" y="1958"/>
              <a:ext cx="36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835" y="1962"/>
              <a:ext cx="193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Bei einigen Sachen darf der Werkstatt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722" y="1962"/>
              <a:ext cx="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758" y="1962"/>
              <a:ext cx="2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Rat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933" y="1962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884" y="2091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982" y="1958"/>
              <a:ext cx="83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400" b="1" dirty="0" smtClean="0">
                  <a:solidFill>
                    <a:srgbClr val="000000"/>
                  </a:solidFill>
                </a:rPr>
                <a:t>m</a:t>
              </a:r>
              <a:r>
                <a:rPr kumimoji="0" lang="de-DE" altLang="de-DE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it-bestimmen.</a:t>
              </a: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045" y="221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191" y="1939"/>
              <a:ext cx="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322" y="2234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355" y="2234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20"/>
          <p:cNvGrpSpPr>
            <a:grpSpLocks noChangeAspect="1"/>
          </p:cNvGrpSpPr>
          <p:nvPr/>
        </p:nvGrpSpPr>
        <p:grpSpPr bwMode="auto">
          <a:xfrm>
            <a:off x="2628402" y="1633383"/>
            <a:ext cx="5746750" cy="1265238"/>
            <a:chOff x="575" y="1586"/>
            <a:chExt cx="3620" cy="797"/>
          </a:xfrm>
        </p:grpSpPr>
        <p:sp>
          <p:nvSpPr>
            <p:cNvPr id="20" name="AutoShape 19"/>
            <p:cNvSpPr>
              <a:spLocks noChangeAspect="1" noChangeArrowheads="1" noTextEdit="1"/>
            </p:cNvSpPr>
            <p:nvPr/>
          </p:nvSpPr>
          <p:spPr bwMode="auto">
            <a:xfrm>
              <a:off x="575" y="1586"/>
              <a:ext cx="3620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309" y="1776"/>
              <a:ext cx="214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Bei anderen Sachen darf er nur mit-wirken.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53" y="1776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3084" y="177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121" y="177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153" y="177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3469" y="1776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292" y="2065"/>
              <a:ext cx="187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Nur mit-reden</a:t>
              </a:r>
              <a:r>
                <a:rPr kumimoji="0" lang="de-DE" altLang="de-DE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nennt man </a:t>
              </a:r>
              <a:r>
                <a:rPr kumimoji="0" lang="de-DE" altLang="de-DE" sz="14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mit-wirken.</a:t>
              </a:r>
              <a:endParaRPr kumimoji="0" lang="de-DE" alt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655" y="195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2166" y="1953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701" y="197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3043" y="1953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036" y="222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2574" y="1974"/>
              <a:ext cx="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2259" y="220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2608" y="193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743" y="2206"/>
              <a:ext cx="9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7" name="Grafik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51" y="2957338"/>
            <a:ext cx="3304325" cy="2898280"/>
          </a:xfrm>
          <a:prstGeom prst="rect">
            <a:avLst/>
          </a:prstGeom>
        </p:spPr>
      </p:pic>
      <p:pic>
        <p:nvPicPr>
          <p:cNvPr id="2" name="Foli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0776" y="638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4B22EF6CADC40A0F49FC94C6100E5" ma:contentTypeVersion="2" ma:contentTypeDescription="Ein neues Dokument erstellen." ma:contentTypeScope="" ma:versionID="0008fd43c6db9bd59e8cbd90ff435716">
  <xsd:schema xmlns:xsd="http://www.w3.org/2001/XMLSchema" xmlns:xs="http://www.w3.org/2001/XMLSchema" xmlns:p="http://schemas.microsoft.com/office/2006/metadata/properties" xmlns:ns2="a9a87390-f78c-4828-860f-f457f5651db0" xmlns:ns3="http://schemas.microsoft.com/sharepoint/v4" targetNamespace="http://schemas.microsoft.com/office/2006/metadata/properties" ma:root="true" ma:fieldsID="96574fd65fa85b72d16d860389d1bd3b" ns2:_="" ns3:_="">
    <xsd:import namespace="a9a87390-f78c-4828-860f-f457f5651db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87390-f78c-4828-860f-f457f5651d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63F901-FBEF-479B-9C71-5845B9900724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sharepoint/v4"/>
    <ds:schemaRef ds:uri="a9a87390-f78c-4828-860f-f457f5651db0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3AE6B3-54A7-4B83-A58F-46EE940FD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719BA8-F226-4100-9FCB-0E2934BB0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a87390-f78c-4828-860f-f457f5651db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Breitbild</PresentationFormat>
  <Paragraphs>240</Paragraphs>
  <Slides>19</Slides>
  <Notes>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Ventimiglia, Boris</dc:creator>
  <cp:lastModifiedBy>Diederich Ingo</cp:lastModifiedBy>
  <cp:revision>51</cp:revision>
  <dcterms:created xsi:type="dcterms:W3CDTF">2020-01-31T10:12:49Z</dcterms:created>
  <dcterms:modified xsi:type="dcterms:W3CDTF">2021-06-25T08:27:05Z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0x01010008F4B22EF6CADC40A0F49FC94C6100E5</vt:lpwstr>
  </property>
</Properties>
</file>